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491" r:id="rId3"/>
    <p:sldId id="360" r:id="rId4"/>
    <p:sldId id="281" r:id="rId5"/>
    <p:sldId id="361" r:id="rId7"/>
    <p:sldId id="405" r:id="rId8"/>
    <p:sldId id="601" r:id="rId9"/>
    <p:sldId id="388" r:id="rId10"/>
    <p:sldId id="635" r:id="rId11"/>
    <p:sldId id="637" r:id="rId12"/>
    <p:sldId id="638" r:id="rId13"/>
    <p:sldId id="639" r:id="rId14"/>
    <p:sldId id="640" r:id="rId15"/>
    <p:sldId id="641" r:id="rId16"/>
    <p:sldId id="643" r:id="rId17"/>
    <p:sldId id="644" r:id="rId18"/>
    <p:sldId id="645" r:id="rId19"/>
    <p:sldId id="612" r:id="rId20"/>
    <p:sldId id="615" r:id="rId21"/>
    <p:sldId id="614" r:id="rId22"/>
    <p:sldId id="613" r:id="rId23"/>
    <p:sldId id="616" r:id="rId24"/>
    <p:sldId id="575" r:id="rId25"/>
    <p:sldId id="556" r:id="rId26"/>
    <p:sldId id="55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B415E3-9283-4E2D-9E37-15F373A623EB}" type="datetimeFigureOut">
              <a:rPr lang="en-US" smtClean="0"/>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C27B0B-0BEF-4434-AC6D-1401FEED9986}"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7"/>
          <p:cNvSpPr>
            <a:spLocks noGrp="1" noChangeArrowheads="1"/>
          </p:cNvSpPr>
          <p:nvPr>
            <p:ph type="sldNum" sz="quarter" idx="5"/>
          </p:nvPr>
        </p:nvSpPr>
        <p:spPr bwMode="auto">
          <a:noFill/>
          <a:ln>
            <a:miter lim="800000"/>
          </a:ln>
        </p:spPr>
        <p:txBody>
          <a:bodyPr/>
          <a:lstStyle/>
          <a:p>
            <a:fld id="{8DAA8295-4AB1-4439-883F-883959976E5C}" type="slidenum">
              <a:rPr lang="en-US" altLang="zh-CN"/>
            </a:fld>
            <a:endParaRPr lang="en-US" altLang="zh-CN"/>
          </a:p>
        </p:txBody>
      </p:sp>
      <p:sp>
        <p:nvSpPr>
          <p:cNvPr id="9218" name="Rectangle 7"/>
          <p:cNvSpPr txBox="1">
            <a:spLocks noGrp="1" noChangeArrowheads="1"/>
          </p:cNvSpPr>
          <p:nvPr/>
        </p:nvSpPr>
        <p:spPr bwMode="auto">
          <a:xfrm>
            <a:off x="3884613" y="8685213"/>
            <a:ext cx="2971800" cy="457200"/>
          </a:xfrm>
          <a:prstGeom prst="rect">
            <a:avLst/>
          </a:prstGeom>
          <a:noFill/>
          <a:ln w="9525">
            <a:noFill/>
            <a:miter lim="800000"/>
          </a:ln>
        </p:spPr>
        <p:txBody>
          <a:bodyPr anchor="b"/>
          <a:lstStyle/>
          <a:p>
            <a:pPr algn="r"/>
            <a:fld id="{68D2A56D-346C-4A9B-BA0F-0287390077DF}" type="slidenum">
              <a:rPr lang="en-US" altLang="zh-CN"/>
            </a:fld>
            <a:endParaRPr lang="en-US" altLang="zh-CN"/>
          </a:p>
        </p:txBody>
      </p:sp>
      <p:sp>
        <p:nvSpPr>
          <p:cNvPr id="9219" name="Rectangle 2"/>
          <p:cNvSpPr>
            <a:spLocks noGrp="1" noRot="1" noChangeAspect="1" noChangeArrowheads="1" noTextEdit="1"/>
          </p:cNvSpPr>
          <p:nvPr>
            <p:ph type="sldImg" idx="4294967295"/>
          </p:nvPr>
        </p:nvSpPr>
        <p:spPr/>
      </p:sp>
      <p:sp>
        <p:nvSpPr>
          <p:cNvPr id="9220" name="Rectangle 3"/>
          <p:cNvSpPr>
            <a:spLocks noGrp="1" noChangeArrowheads="1"/>
          </p:cNvSpPr>
          <p:nvPr>
            <p:ph type="body" idx="4294967295"/>
          </p:nvPr>
        </p:nvSpPr>
        <p:spPr/>
        <p:txBody>
          <a:bodyPr/>
          <a:lstStyle/>
          <a:p>
            <a:pPr eaLnBrk="1" hangingPunct="1"/>
            <a:endParaRPr lang="en-US" altLang="zh-CN" smtClean="0">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0B3F68-B105-4699-8D8C-59362727D64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20B3F68-B105-4699-8D8C-59362727D64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20B3F68-B105-4699-8D8C-59362727D64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noProof="1"/>
              <a:t>Click to edit Master title style</a:t>
            </a:r>
            <a:endParaRPr lang="en-US" noProof="1"/>
          </a:p>
        </p:txBody>
      </p:sp>
      <p:sp>
        <p:nvSpPr>
          <p:cNvPr id="3" name="Text Placeholder 2"/>
          <p:cNvSpPr>
            <a:spLocks noGrp="1"/>
          </p:cNvSpPr>
          <p:nvPr>
            <p:ph type="body" sz="half" idx="1"/>
          </p:nvPr>
        </p:nvSpPr>
        <p:spPr>
          <a:xfrm>
            <a:off x="457200" y="1600200"/>
            <a:ext cx="8229600" cy="2189163"/>
          </a:xfrm>
        </p:spPr>
        <p:txBody>
          <a:bodyPr/>
          <a:lstStyle/>
          <a:p>
            <a:pPr lvl="0"/>
            <a:r>
              <a:rPr lang="en-US" noProof="1"/>
              <a:t>Click to edit Master text styles</a:t>
            </a:r>
            <a:endParaRPr lang="en-US" noProof="1"/>
          </a:p>
          <a:p>
            <a:pPr lvl="1"/>
            <a:r>
              <a:rPr lang="en-US" noProof="1"/>
              <a:t>Second level</a:t>
            </a:r>
            <a:endParaRPr lang="en-US" noProof="1"/>
          </a:p>
          <a:p>
            <a:pPr lvl="2"/>
            <a:r>
              <a:rPr lang="en-US" noProof="1"/>
              <a:t>Third level</a:t>
            </a:r>
            <a:endParaRPr lang="en-US" noProof="1"/>
          </a:p>
          <a:p>
            <a:pPr lvl="3"/>
            <a:r>
              <a:rPr lang="en-US" noProof="1"/>
              <a:t>Fourth level</a:t>
            </a:r>
            <a:endParaRPr lang="en-US" noProof="1"/>
          </a:p>
          <a:p>
            <a:pPr lvl="4"/>
            <a:r>
              <a:rPr lang="en-US" noProof="1"/>
              <a:t>Fifth level</a:t>
            </a:r>
            <a:endParaRPr lang="en-US" noProof="1"/>
          </a:p>
        </p:txBody>
      </p:sp>
      <p:sp>
        <p:nvSpPr>
          <p:cNvPr id="4" name="Content Placeholder 3"/>
          <p:cNvSpPr>
            <a:spLocks noGrp="1"/>
          </p:cNvSpPr>
          <p:nvPr>
            <p:ph sz="half" idx="2"/>
          </p:nvPr>
        </p:nvSpPr>
        <p:spPr>
          <a:xfrm>
            <a:off x="457200" y="3941763"/>
            <a:ext cx="8229600" cy="2189162"/>
          </a:xfrm>
        </p:spPr>
        <p:txBody>
          <a:bodyPr/>
          <a:lstStyle/>
          <a:p>
            <a:pPr lvl="0"/>
            <a:r>
              <a:rPr lang="en-US" noProof="1"/>
              <a:t>Click to edit Master text styles</a:t>
            </a:r>
            <a:endParaRPr lang="en-US" noProof="1"/>
          </a:p>
          <a:p>
            <a:pPr lvl="1"/>
            <a:r>
              <a:rPr lang="en-US" noProof="1"/>
              <a:t>Second level</a:t>
            </a:r>
            <a:endParaRPr lang="en-US" noProof="1"/>
          </a:p>
          <a:p>
            <a:pPr lvl="2"/>
            <a:r>
              <a:rPr lang="en-US" noProof="1"/>
              <a:t>Third level</a:t>
            </a:r>
            <a:endParaRPr lang="en-US" noProof="1"/>
          </a:p>
          <a:p>
            <a:pPr lvl="3"/>
            <a:r>
              <a:rPr lang="en-US" noProof="1"/>
              <a:t>Fourth level</a:t>
            </a:r>
            <a:endParaRPr lang="en-US" noProof="1"/>
          </a:p>
          <a:p>
            <a:pPr lvl="4"/>
            <a:r>
              <a:rPr lang="en-US" noProof="1"/>
              <a:t>Fifth level</a:t>
            </a:r>
            <a:endParaRPr lang="en-US" noProof="1"/>
          </a:p>
        </p:txBody>
      </p:sp>
      <p:sp>
        <p:nvSpPr>
          <p:cNvPr id="5" name="Date Placeholder 4"/>
          <p:cNvSpPr>
            <a:spLocks noGrp="1"/>
          </p:cNvSpPr>
          <p:nvPr>
            <p:ph type="dt" sz="half" idx="10"/>
          </p:nvPr>
        </p:nvSpPr>
        <p:spPr bwMode="auto">
          <a:xfrm>
            <a:off x="457200" y="6243638"/>
            <a:ext cx="2133600" cy="457200"/>
          </a:xfrm>
          <a:ln>
            <a:miter lim="800000"/>
          </a:ln>
        </p:spPr>
        <p:txBody>
          <a:bodyPr/>
          <a:lstStyle>
            <a:lvl1pPr>
              <a:defRPr>
                <a:latin typeface="Arial" panose="020B0604020202020204" pitchFamily="34" charset="0"/>
                <a:ea typeface="SimSun" panose="02010600030101010101" pitchFamily="2" charset="-122"/>
              </a:defRPr>
            </a:lvl1pPr>
          </a:lstStyle>
          <a:p>
            <a:pPr>
              <a:defRPr/>
            </a:pPr>
            <a:endParaRPr lang="en-US" altLang="zh-CN"/>
          </a:p>
        </p:txBody>
      </p:sp>
      <p:sp>
        <p:nvSpPr>
          <p:cNvPr id="6" name="Footer Placeholder 5"/>
          <p:cNvSpPr>
            <a:spLocks noGrp="1"/>
          </p:cNvSpPr>
          <p:nvPr>
            <p:ph type="ftr" sz="quarter" idx="11"/>
          </p:nvPr>
        </p:nvSpPr>
        <p:spPr bwMode="auto">
          <a:xfrm>
            <a:off x="3124200" y="6248400"/>
            <a:ext cx="2895600" cy="457200"/>
          </a:xfrm>
          <a:ln>
            <a:miter lim="800000"/>
          </a:ln>
        </p:spPr>
        <p:txBody>
          <a:bodyPr/>
          <a:lstStyle>
            <a:lvl1pPr>
              <a:defRPr>
                <a:latin typeface="Arial" panose="020B0604020202020204" pitchFamily="34" charset="0"/>
                <a:ea typeface="SimSun" panose="02010600030101010101" pitchFamily="2" charset="-122"/>
              </a:defRPr>
            </a:lvl1pPr>
          </a:lstStyle>
          <a:p>
            <a:pPr>
              <a:defRPr/>
            </a:pPr>
            <a:endParaRPr lang="en-US" altLang="zh-CN"/>
          </a:p>
        </p:txBody>
      </p:sp>
      <p:sp>
        <p:nvSpPr>
          <p:cNvPr id="7" name="Slide Number Placeholder 6"/>
          <p:cNvSpPr>
            <a:spLocks noGrp="1"/>
          </p:cNvSpPr>
          <p:nvPr>
            <p:ph type="sldNum" sz="quarter" idx="12"/>
          </p:nvPr>
        </p:nvSpPr>
        <p:spPr bwMode="auto">
          <a:xfrm>
            <a:off x="6553200" y="6243638"/>
            <a:ext cx="2133600" cy="457200"/>
          </a:xfrm>
          <a:ln>
            <a:miter lim="800000"/>
          </a:ln>
        </p:spPr>
        <p:txBody>
          <a:bodyPr/>
          <a:lstStyle>
            <a:lvl1pPr>
              <a:buClrTx/>
              <a:defRPr>
                <a:ea typeface="SimSun" panose="02010600030101010101" pitchFamily="2" charset="-122"/>
              </a:defRPr>
            </a:lvl1pPr>
          </a:lstStyle>
          <a:p>
            <a:pPr>
              <a:defRPr/>
            </a:pPr>
            <a:fld id="{838102AD-92E7-478B-9BC0-CA9E1ECA23DB}" type="slidenum">
              <a:rPr lang="en-US" altLang="zh-CN"/>
            </a:fld>
            <a:endParaRPr lang="en-US" altLang="zh-CN"/>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Date Placeholder 5"/>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3638"/>
            <a:ext cx="2133600" cy="457200"/>
          </a:xfrm>
        </p:spPr>
        <p:txBody>
          <a:bodyPr/>
          <a:lstStyle>
            <a:lvl1pPr>
              <a:defRPr/>
            </a:lvl1pPr>
          </a:lstStyle>
          <a:p>
            <a:pPr>
              <a:defRPr/>
            </a:pPr>
            <a:fld id="{D0A45BF9-3C6C-4936-B15C-C1EC53118CC7}" type="slidenum">
              <a:rPr lang="en-US" altLang="en-US"/>
            </a:fld>
            <a:endParaRPr lang="en-US"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20B3F68-B105-4699-8D8C-59362727D64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820B3F68-B105-4699-8D8C-59362727D64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820B3F68-B105-4699-8D8C-59362727D64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820B3F68-B105-4699-8D8C-59362727D646}"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20B3F68-B105-4699-8D8C-59362727D646}"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0B3F68-B105-4699-8D8C-59362727D646}"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820B3F68-B105-4699-8D8C-59362727D64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820B3F68-B105-4699-8D8C-59362727D64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B3F68-B105-4699-8D8C-59362727D646}"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232BA-ADD4-4BC3-A226-83F3C56D456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jpe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79170"/>
            <a:ext cx="7772400" cy="2116455"/>
          </a:xfrm>
        </p:spPr>
        <p:txBody>
          <a:bodyPr>
            <a:noAutofit/>
          </a:bodyPr>
          <a:lstStyle/>
          <a:p>
            <a:r>
              <a:rPr lang="en-IN" altLang="en-US" sz="4800" b="1">
                <a:solidFill>
                  <a:schemeClr val="tx1"/>
                </a:solidFill>
                <a:effectLst>
                  <a:outerShdw blurRad="38100" dist="19050" dir="2700000" algn="tl" rotWithShape="0">
                    <a:schemeClr val="dk1">
                      <a:alpha val="40000"/>
                    </a:schemeClr>
                  </a:outerShdw>
                </a:effectLst>
              </a:rPr>
              <a:t>Forensic Examination of Documents - Facts &amp; Fundamentals</a:t>
            </a:r>
            <a:endParaRPr lang="en-IN" altLang="en-US" sz="4800" b="1">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a:xfrm>
            <a:off x="1371600" y="3224530"/>
            <a:ext cx="6400800" cy="2550795"/>
          </a:xfrm>
        </p:spPr>
        <p:txBody>
          <a:bodyPr>
            <a:normAutofit fontScale="25000" lnSpcReduction="10000"/>
          </a:bodyPr>
          <a:lstStyle/>
          <a:p>
            <a:endParaRPr lang="en-IN" altLang="en-US" sz="8000"/>
          </a:p>
          <a:p>
            <a:r>
              <a:rPr lang="en-IN" altLang="en-US" sz="8000"/>
              <a:t>Compiled by</a:t>
            </a:r>
            <a:endParaRPr lang="en-IN" altLang="en-US" sz="8000"/>
          </a:p>
          <a:p>
            <a:endParaRPr lang="en-IN" altLang="en-US" sz="9845">
              <a:solidFill>
                <a:schemeClr val="accent1"/>
              </a:solidFill>
              <a:effectLst>
                <a:outerShdw blurRad="38100" dist="25400" dir="5400000" algn="ctr" rotWithShape="0">
                  <a:srgbClr val="6E747A">
                    <a:alpha val="43000"/>
                  </a:srgbClr>
                </a:outerShdw>
              </a:effectLst>
            </a:endParaRPr>
          </a:p>
          <a:p>
            <a:r>
              <a:rPr lang="en-IN" altLang="en-US" sz="9845">
                <a:solidFill>
                  <a:schemeClr val="accent1"/>
                </a:solidFill>
                <a:effectLst>
                  <a:outerShdw blurRad="38100" dist="25400" dir="5400000" algn="ctr" rotWithShape="0">
                    <a:srgbClr val="6E747A">
                      <a:alpha val="43000"/>
                    </a:srgbClr>
                  </a:outerShdw>
                </a:effectLst>
              </a:rPr>
              <a:t>C. Rajesh</a:t>
            </a:r>
            <a:endParaRPr lang="en-IN" altLang="en-US" sz="9845">
              <a:solidFill>
                <a:schemeClr val="accent1"/>
              </a:solidFill>
              <a:effectLst>
                <a:outerShdw blurRad="38100" dist="25400" dir="5400000" algn="ctr" rotWithShape="0">
                  <a:srgbClr val="6E747A">
                    <a:alpha val="43000"/>
                  </a:srgbClr>
                </a:outerShdw>
              </a:effectLst>
            </a:endParaRPr>
          </a:p>
          <a:p>
            <a:r>
              <a:rPr lang="en-IN" altLang="en-US" sz="9845">
                <a:solidFill>
                  <a:schemeClr val="accent1"/>
                </a:solidFill>
                <a:effectLst>
                  <a:outerShdw blurRad="38100" dist="25400" dir="5400000" algn="ctr" rotWithShape="0">
                    <a:srgbClr val="6E747A">
                      <a:alpha val="43000"/>
                    </a:srgbClr>
                  </a:outerShdw>
                </a:effectLst>
              </a:rPr>
              <a:t>Assistant Director &amp; Scientist ‘C’ (Documents)</a:t>
            </a:r>
            <a:endParaRPr lang="en-IN" altLang="en-US" sz="9845">
              <a:solidFill>
                <a:schemeClr val="accent1"/>
              </a:solidFill>
              <a:effectLst>
                <a:outerShdw blurRad="38100" dist="25400" dir="5400000" algn="ctr" rotWithShape="0">
                  <a:srgbClr val="6E747A">
                    <a:alpha val="43000"/>
                  </a:srgbClr>
                </a:outerShdw>
              </a:effectLst>
            </a:endParaRPr>
          </a:p>
          <a:p>
            <a:r>
              <a:rPr lang="en-IN" altLang="en-US" sz="9845">
                <a:solidFill>
                  <a:schemeClr val="accent1"/>
                </a:solidFill>
                <a:effectLst>
                  <a:outerShdw blurRad="38100" dist="25400" dir="5400000" algn="ctr" rotWithShape="0">
                    <a:srgbClr val="6E747A">
                      <a:alpha val="43000"/>
                    </a:srgbClr>
                  </a:outerShdw>
                </a:effectLst>
              </a:rPr>
              <a:t>Documents Division </a:t>
            </a:r>
            <a:endParaRPr lang="en-IN" altLang="en-US" sz="9845">
              <a:solidFill>
                <a:schemeClr val="accent1"/>
              </a:solidFill>
              <a:effectLst>
                <a:outerShdw blurRad="38100" dist="25400" dir="5400000" algn="ctr" rotWithShape="0">
                  <a:srgbClr val="6E747A">
                    <a:alpha val="43000"/>
                  </a:srgbClr>
                </a:outerShdw>
              </a:effectLst>
            </a:endParaRPr>
          </a:p>
          <a:p>
            <a:r>
              <a:rPr lang="en-IN" altLang="en-US" sz="9845">
                <a:solidFill>
                  <a:schemeClr val="accent1"/>
                </a:solidFill>
                <a:effectLst>
                  <a:outerShdw blurRad="38100" dist="25400" dir="5400000" algn="ctr" rotWithShape="0">
                    <a:srgbClr val="6E747A">
                      <a:alpha val="43000"/>
                    </a:srgbClr>
                  </a:outerShdw>
                </a:effectLst>
              </a:rPr>
              <a:t>Central Forensic Science Laboratory Hyderabad</a:t>
            </a:r>
            <a:endParaRPr lang="en-IN" altLang="en-US" sz="9845">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PRINCIPLES OF HANDWRITING IDENTIFICATION</a:t>
            </a:r>
            <a:endParaRPr lang="en-IN" sz="3200" u="sng" smtClean="0"/>
          </a:p>
        </p:txBody>
      </p:sp>
      <p:sp>
        <p:nvSpPr>
          <p:cNvPr id="26627" name="Rectangle 3"/>
          <p:cNvSpPr>
            <a:spLocks noGrp="1" noChangeArrowheads="1"/>
          </p:cNvSpPr>
          <p:nvPr>
            <p:ph idx="1"/>
          </p:nvPr>
        </p:nvSpPr>
        <p:spPr/>
        <p:txBody>
          <a:bodyPr/>
          <a:lstStyle/>
          <a:p>
            <a:pPr algn="just" eaLnBrk="1" hangingPunct="1"/>
            <a:endParaRPr lang="en-IN" altLang="en-US" sz="2400" i="1" dirty="0" smtClean="0">
              <a:solidFill>
                <a:schemeClr val="tx1"/>
              </a:solidFill>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“In handwriting identification, what analysis has found and comparison has revealed, only proper evaluation can render useful”</a:t>
            </a:r>
            <a:endParaRPr lang="en-IN" altLang="en-US" sz="2400" i="1" dirty="0" smtClean="0">
              <a:solidFill>
                <a:schemeClr val="tx1"/>
              </a:solidFill>
              <a:ea typeface="SimSun" panose="02010600030101010101" pitchFamily="2" charset="-122"/>
            </a:endParaRPr>
          </a:p>
          <a:p>
            <a:pPr algn="just" eaLnBrk="1" hangingPunct="1"/>
            <a:endParaRPr lang="en-IN" altLang="en-US" sz="2400" dirty="0" smtClean="0">
              <a:solidFill>
                <a:schemeClr val="tx1"/>
              </a:solidFill>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“The identification of a writer is a consequence of the evaluation of similarities; the elimination of or differentiation between writers (non-identity) is a consequence of the evaluation of differences”</a:t>
            </a:r>
            <a:endParaRPr lang="en-IN" altLang="en-US" sz="2400" i="1" dirty="0" smtClean="0">
              <a:solidFill>
                <a:schemeClr val="tx1"/>
              </a:solidFill>
              <a:ea typeface="SimSun" panose="0201060003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PRINCIPLES OF HANDWRITING IDENTIFICATION</a:t>
            </a:r>
            <a:endParaRPr lang="en-IN" sz="3200" u="sng" smtClean="0"/>
          </a:p>
        </p:txBody>
      </p:sp>
      <p:sp>
        <p:nvSpPr>
          <p:cNvPr id="26627" name="Rectangle 3"/>
          <p:cNvSpPr>
            <a:spLocks noGrp="1" noChangeArrowheads="1"/>
          </p:cNvSpPr>
          <p:nvPr>
            <p:ph idx="1"/>
          </p:nvPr>
        </p:nvSpPr>
        <p:spPr/>
        <p:txBody>
          <a:bodyPr/>
          <a:lstStyle/>
          <a:p>
            <a:pPr marL="0" indent="0" algn="just" eaLnBrk="1" hangingPunct="1">
              <a:buNone/>
            </a:pPr>
            <a:endParaRPr lang="en-IN" altLang="en-US" sz="2400" dirty="0" smtClean="0">
              <a:ea typeface="SimSun" panose="02010600030101010101" pitchFamily="2" charset="-122"/>
            </a:endParaRPr>
          </a:p>
          <a:p>
            <a:pPr marL="0" indent="0" algn="just" eaLnBrk="1" hangingPunct="1">
              <a:buNone/>
            </a:pPr>
            <a:endParaRPr lang="en-IN" altLang="en-US" sz="2400" dirty="0" smtClean="0">
              <a:ea typeface="SimSun" panose="02010600030101010101" pitchFamily="2" charset="-122"/>
            </a:endParaRPr>
          </a:p>
          <a:p>
            <a:pPr marL="0" indent="0" algn="just" eaLnBrk="1" hangingPunct="1">
              <a:buNone/>
            </a:pPr>
            <a:r>
              <a:rPr lang="en-IN" altLang="en-US" sz="2400" dirty="0" smtClean="0">
                <a:ea typeface="SimSun" panose="02010600030101010101" pitchFamily="2" charset="-122"/>
              </a:rPr>
              <a:t>Principle of Natural Variation:</a:t>
            </a:r>
            <a:endParaRPr lang="en-IN" altLang="en-US" sz="2400" dirty="0" smtClean="0">
              <a:ea typeface="SimSun" panose="02010600030101010101" pitchFamily="2" charset="-122"/>
            </a:endParaRPr>
          </a:p>
          <a:p>
            <a:pPr marL="0" indent="0" algn="just" eaLnBrk="1" hangingPunct="1">
              <a:buNone/>
            </a:pPr>
            <a:endParaRPr lang="en-IN" altLang="en-US" sz="2400" dirty="0" smtClean="0">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“The </a:t>
            </a:r>
            <a:r>
              <a:rPr lang="en-IN" altLang="en-US" sz="2400" i="1" dirty="0" err="1" smtClean="0">
                <a:solidFill>
                  <a:schemeClr val="tx1"/>
                </a:solidFill>
                <a:ea typeface="SimSun" panose="02010600030101010101" pitchFamily="2" charset="-122"/>
              </a:rPr>
              <a:t>imprecisions</a:t>
            </a:r>
            <a:r>
              <a:rPr lang="en-IN" altLang="en-US" sz="2400" i="1" dirty="0" smtClean="0">
                <a:solidFill>
                  <a:schemeClr val="tx1"/>
                </a:solidFill>
                <a:ea typeface="SimSun" panose="02010600030101010101" pitchFamily="2" charset="-122"/>
              </a:rPr>
              <a:t> with which the writing habits of a writer are executed on repeated occasions”</a:t>
            </a:r>
            <a:endParaRPr lang="en-IN" altLang="en-US" sz="2400" i="1" dirty="0" smtClean="0">
              <a:solidFill>
                <a:schemeClr val="tx1"/>
              </a:solidFill>
              <a:ea typeface="SimSun" panose="02010600030101010101" pitchFamily="2" charset="-122"/>
            </a:endParaRPr>
          </a:p>
          <a:p>
            <a:pPr marL="0" indent="0" algn="just" eaLnBrk="1" hangingPunct="1">
              <a:buNone/>
            </a:pPr>
            <a:r>
              <a:rPr lang="en-IN" altLang="en-US" sz="2400" dirty="0" smtClean="0">
                <a:solidFill>
                  <a:schemeClr val="tx1"/>
                </a:solidFill>
                <a:ea typeface="SimSun" panose="02010600030101010101" pitchFamily="2" charset="-122"/>
              </a:rPr>
              <a:t>                     (An inherent property of genuineness)</a:t>
            </a:r>
            <a:endParaRPr lang="en-IN" altLang="en-US" sz="2400" dirty="0" smtClean="0">
              <a:solidFill>
                <a:schemeClr val="tx1"/>
              </a:solidFill>
              <a:ea typeface="SimSun"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PRINCIPLES OF HANDWRITING IDENTIFICATION</a:t>
            </a:r>
            <a:endParaRPr lang="en-IN" sz="3200" u="sng" smtClean="0"/>
          </a:p>
        </p:txBody>
      </p:sp>
      <p:sp>
        <p:nvSpPr>
          <p:cNvPr id="26627" name="Rectangle 3"/>
          <p:cNvSpPr>
            <a:spLocks noGrp="1" noChangeArrowheads="1"/>
          </p:cNvSpPr>
          <p:nvPr>
            <p:ph idx="1"/>
          </p:nvPr>
        </p:nvSpPr>
        <p:spPr/>
        <p:txBody>
          <a:bodyPr/>
          <a:lstStyle/>
          <a:p>
            <a:pPr marL="0" indent="0" algn="just" eaLnBrk="1" hangingPunct="1">
              <a:buNone/>
            </a:pPr>
            <a:endParaRPr lang="en-IN" altLang="en-US" sz="2400" dirty="0" smtClean="0">
              <a:ea typeface="SimSun" panose="02010600030101010101" pitchFamily="2" charset="-122"/>
            </a:endParaRPr>
          </a:p>
          <a:p>
            <a:pPr algn="just" eaLnBrk="1" hangingPunct="1"/>
            <a:r>
              <a:rPr lang="en-IN" altLang="en-US" sz="2400" dirty="0" smtClean="0">
                <a:solidFill>
                  <a:schemeClr val="tx1"/>
                </a:solidFill>
                <a:ea typeface="SimSun" panose="02010600030101010101" pitchFamily="2" charset="-122"/>
              </a:rPr>
              <a:t>Principle of Exclusion and Inclusion: </a:t>
            </a:r>
            <a:r>
              <a:rPr lang="en-IN" altLang="en-US" sz="2400" i="1" dirty="0" smtClean="0">
                <a:solidFill>
                  <a:schemeClr val="tx1"/>
                </a:solidFill>
                <a:ea typeface="SimSun" panose="02010600030101010101" pitchFamily="2" charset="-122"/>
              </a:rPr>
              <a:t>“One cannot exclude from one’s own writing those discriminating elements of which one is not aware, or include those elements of another’s writing of which one is not cognizant”</a:t>
            </a:r>
            <a:endParaRPr lang="en-IN" altLang="en-US" sz="2400" i="1" dirty="0" smtClean="0">
              <a:solidFill>
                <a:schemeClr val="tx1"/>
              </a:solidFill>
              <a:ea typeface="SimSun" panose="02010600030101010101" pitchFamily="2" charset="-122"/>
            </a:endParaRPr>
          </a:p>
          <a:p>
            <a:pPr algn="just" eaLnBrk="1" hangingPunct="1"/>
            <a:endParaRPr lang="en-IN" altLang="en-US" sz="2400" i="1" dirty="0" smtClean="0">
              <a:solidFill>
                <a:schemeClr val="tx1"/>
              </a:solidFill>
              <a:ea typeface="SimSun" panose="02010600030101010101" pitchFamily="2" charset="-122"/>
            </a:endParaRPr>
          </a:p>
          <a:p>
            <a:pPr algn="just" eaLnBrk="1" hangingPunct="1"/>
            <a:r>
              <a:rPr lang="en-IN" altLang="en-US" sz="2400" dirty="0" smtClean="0">
                <a:solidFill>
                  <a:schemeClr val="tx1"/>
                </a:solidFill>
                <a:ea typeface="SimSun" panose="02010600030101010101" pitchFamily="2" charset="-122"/>
              </a:rPr>
              <a:t>Principle of Interference: </a:t>
            </a:r>
            <a:r>
              <a:rPr lang="en-IN" altLang="en-US" sz="2400" i="1" dirty="0" smtClean="0">
                <a:solidFill>
                  <a:schemeClr val="tx1"/>
                </a:solidFill>
                <a:ea typeface="SimSun" panose="02010600030101010101" pitchFamily="2" charset="-122"/>
              </a:rPr>
              <a:t>“It is a greater task to duplicate another’s writing habits that are similar to, but </a:t>
            </a:r>
            <a:r>
              <a:rPr lang="en-IN" altLang="en-US" sz="2400" i="1" dirty="0" err="1" smtClean="0">
                <a:solidFill>
                  <a:schemeClr val="tx1"/>
                </a:solidFill>
                <a:ea typeface="SimSun" panose="02010600030101010101" pitchFamily="2" charset="-122"/>
              </a:rPr>
              <a:t>discriminable</a:t>
            </a:r>
            <a:r>
              <a:rPr lang="en-IN" altLang="en-US" sz="2400" i="1" dirty="0" smtClean="0">
                <a:solidFill>
                  <a:schemeClr val="tx1"/>
                </a:solidFill>
                <a:ea typeface="SimSun" panose="02010600030101010101" pitchFamily="2" charset="-122"/>
              </a:rPr>
              <a:t> from one’s own, because of the difficulty in maintaining subtle or minor changes to one’s normal writing habits”</a:t>
            </a:r>
            <a:endParaRPr lang="en-IN" altLang="en-US" sz="2400" i="1" dirty="0" smtClean="0">
              <a:solidFill>
                <a:schemeClr val="tx1"/>
              </a:solidFill>
              <a:ea typeface="SimSun" panose="02010600030101010101" pitchFamily="2" charset="-122"/>
            </a:endParaRPr>
          </a:p>
          <a:p>
            <a:pPr algn="just" eaLnBrk="1" hangingPunct="1"/>
            <a:endParaRPr lang="en-IN" altLang="en-US" sz="2400" i="1" dirty="0" smtClean="0">
              <a:solidFill>
                <a:schemeClr val="tx1"/>
              </a:solidFill>
              <a:ea typeface="SimSun" panose="0201060003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PRINCIPLES OF HANDWRITING IDENTIFICATION</a:t>
            </a:r>
            <a:endParaRPr lang="en-IN" sz="3200" u="sng" smtClean="0"/>
          </a:p>
        </p:txBody>
      </p:sp>
      <p:sp>
        <p:nvSpPr>
          <p:cNvPr id="26627" name="Rectangle 3"/>
          <p:cNvSpPr>
            <a:spLocks noGrp="1" noChangeArrowheads="1"/>
          </p:cNvSpPr>
          <p:nvPr>
            <p:ph idx="1"/>
          </p:nvPr>
        </p:nvSpPr>
        <p:spPr/>
        <p:txBody>
          <a:bodyPr/>
          <a:lstStyle/>
          <a:p>
            <a:pPr marL="0" indent="0" algn="just" eaLnBrk="1" hangingPunct="1">
              <a:buNone/>
            </a:pPr>
            <a:r>
              <a:rPr lang="en-IN" altLang="en-US" sz="2400" u="sng" dirty="0" smtClean="0">
                <a:ea typeface="SimSun" panose="02010600030101010101" pitchFamily="2" charset="-122"/>
              </a:rPr>
              <a:t>Complexity Theory</a:t>
            </a:r>
            <a:r>
              <a:rPr lang="en-IN" altLang="en-US" sz="2400" dirty="0" smtClean="0">
                <a:ea typeface="SimSun" panose="02010600030101010101" pitchFamily="2" charset="-122"/>
              </a:rPr>
              <a:t>: Complexity theory introduces three relationships involving complexity in handwriting that are thought to exist:</a:t>
            </a:r>
            <a:endParaRPr lang="en-IN" altLang="en-US" sz="2400" dirty="0" smtClean="0">
              <a:ea typeface="SimSun" panose="02010600030101010101" pitchFamily="2" charset="-122"/>
            </a:endParaRPr>
          </a:p>
          <a:p>
            <a:pPr marL="0" indent="0" algn="just" eaLnBrk="1" hangingPunct="1">
              <a:buNone/>
            </a:pPr>
            <a:endParaRPr lang="en-IN" altLang="en-US" sz="2400" dirty="0" smtClean="0">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1. “The more concatenated strokes there are, the higher the complexity of writing”</a:t>
            </a:r>
            <a:endParaRPr lang="en-IN" altLang="en-US" sz="2400" i="1" dirty="0" smtClean="0">
              <a:solidFill>
                <a:schemeClr val="tx1"/>
              </a:solidFill>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2. “The higher the complexity, the less likelihood of encountering a ‘chance match’ of features with another writer”</a:t>
            </a:r>
            <a:endParaRPr lang="en-IN" altLang="en-US" sz="2400" i="1" dirty="0" smtClean="0">
              <a:solidFill>
                <a:schemeClr val="tx1"/>
              </a:solidFill>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3. “The higher the complexity, the more difficult it is to simulate the writing without evidence of simulation process”</a:t>
            </a:r>
            <a:endParaRPr lang="en-IN" altLang="en-US" sz="2400" i="1" dirty="0" smtClean="0">
              <a:solidFill>
                <a:schemeClr val="tx1"/>
              </a:solidFill>
              <a:ea typeface="SimSun" panose="02010600030101010101" pitchFamily="2" charset="-122"/>
            </a:endParaRPr>
          </a:p>
          <a:p>
            <a:pPr algn="just" eaLnBrk="1" hangingPunct="1"/>
            <a:endParaRPr lang="en-IN" altLang="en-US" sz="2400" i="1" dirty="0" smtClean="0">
              <a:solidFill>
                <a:schemeClr val="tx1"/>
              </a:solidFill>
              <a:ea typeface="SimSun" panose="0201060003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PRINCIPLES OF HANDWRITING IDENTIFICATION</a:t>
            </a:r>
            <a:endParaRPr lang="en-IN" sz="3200" u="sng" smtClean="0"/>
          </a:p>
        </p:txBody>
      </p:sp>
      <p:sp>
        <p:nvSpPr>
          <p:cNvPr id="26627" name="Rectangle 3"/>
          <p:cNvSpPr>
            <a:spLocks noGrp="1" noChangeArrowheads="1"/>
          </p:cNvSpPr>
          <p:nvPr>
            <p:ph idx="1"/>
          </p:nvPr>
        </p:nvSpPr>
        <p:spPr/>
        <p:txBody>
          <a:bodyPr/>
          <a:lstStyle/>
          <a:p>
            <a:pPr marL="0" indent="0" algn="just" eaLnBrk="1" hangingPunct="1">
              <a:buNone/>
            </a:pPr>
            <a:endParaRPr lang="en-IN" altLang="en-US" sz="2400" dirty="0" smtClean="0">
              <a:ea typeface="SimSun" panose="02010600030101010101" pitchFamily="2" charset="-122"/>
            </a:endParaRPr>
          </a:p>
          <a:p>
            <a:pPr marL="0" indent="0" algn="just" eaLnBrk="1" hangingPunct="1">
              <a:buNone/>
            </a:pPr>
            <a:endParaRPr lang="en-IN" altLang="en-US" sz="2400" dirty="0" smtClean="0">
              <a:ea typeface="SimSun" panose="02010600030101010101" pitchFamily="2" charset="-122"/>
            </a:endParaRPr>
          </a:p>
          <a:p>
            <a:pPr marL="0" indent="0" algn="just" eaLnBrk="1" hangingPunct="1">
              <a:buNone/>
            </a:pPr>
            <a:r>
              <a:rPr lang="en-IN" altLang="en-US" dirty="0" smtClean="0">
                <a:ea typeface="SimSun" panose="02010600030101010101" pitchFamily="2" charset="-122"/>
              </a:rPr>
              <a:t>Principle of Comparison:</a:t>
            </a:r>
            <a:endParaRPr lang="en-IN" altLang="en-US" sz="2400" dirty="0" smtClean="0">
              <a:ea typeface="SimSun" panose="02010600030101010101" pitchFamily="2" charset="-122"/>
            </a:endParaRPr>
          </a:p>
          <a:p>
            <a:pPr algn="just" eaLnBrk="1" hangingPunct="1"/>
            <a:r>
              <a:rPr lang="en-IN" altLang="en-US" i="1" dirty="0" smtClean="0">
                <a:solidFill>
                  <a:schemeClr val="tx1"/>
                </a:solidFill>
                <a:ea typeface="SimSun" panose="02010600030101010101" pitchFamily="2" charset="-122"/>
              </a:rPr>
              <a:t>“</a:t>
            </a:r>
            <a:r>
              <a:rPr i="1">
                <a:solidFill>
                  <a:schemeClr val="tx1"/>
                </a:solidFill>
                <a:sym typeface="+mn-ea"/>
              </a:rPr>
              <a:t>For an effective comparison, </a:t>
            </a:r>
            <a:r>
              <a:rPr b="1" i="1">
                <a:solidFill>
                  <a:schemeClr val="tx1"/>
                </a:solidFill>
                <a:sym typeface="+mn-ea"/>
              </a:rPr>
              <a:t>like material has to be compared with like</a:t>
            </a:r>
            <a:r>
              <a:rPr i="1">
                <a:solidFill>
                  <a:schemeClr val="tx1"/>
                </a:solidFill>
                <a:sym typeface="+mn-ea"/>
              </a:rPr>
              <a:t>.</a:t>
            </a:r>
            <a:r>
              <a:rPr lang="en-IN" altLang="en-US" i="1" dirty="0" smtClean="0">
                <a:solidFill>
                  <a:schemeClr val="tx1"/>
                </a:solidFill>
                <a:ea typeface="SimSun" panose="02010600030101010101" pitchFamily="2" charset="-122"/>
              </a:rPr>
              <a:t>”</a:t>
            </a:r>
            <a:endParaRPr lang="en-IN" altLang="en-US" i="1" dirty="0" smtClean="0">
              <a:solidFill>
                <a:schemeClr val="tx1"/>
              </a:solidFill>
              <a:ea typeface="SimSun" panose="02010600030101010101" pitchFamily="2" charset="-122"/>
            </a:endParaRPr>
          </a:p>
          <a:p>
            <a:pPr algn="just" eaLnBrk="1" hangingPunct="1"/>
            <a:endParaRPr lang="en-IN" altLang="en-US" i="1" dirty="0" smtClean="0">
              <a:solidFill>
                <a:schemeClr val="tx1"/>
              </a:solidFill>
              <a:ea typeface="SimSun"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HANDWRITING CHARACTERISTICS</a:t>
            </a:r>
            <a:endParaRPr lang="en-IN" sz="3200" u="sng" smtClean="0"/>
          </a:p>
        </p:txBody>
      </p:sp>
      <p:sp>
        <p:nvSpPr>
          <p:cNvPr id="26627" name="Rectangle 3"/>
          <p:cNvSpPr>
            <a:spLocks noGrp="1" noChangeArrowheads="1"/>
          </p:cNvSpPr>
          <p:nvPr>
            <p:ph idx="1"/>
          </p:nvPr>
        </p:nvSpPr>
        <p:spPr/>
        <p:txBody>
          <a:bodyPr/>
          <a:lstStyle/>
          <a:p>
            <a:pPr marL="0" indent="0" algn="just" eaLnBrk="1" hangingPunct="1">
              <a:buNone/>
            </a:pPr>
            <a:endParaRPr lang="en-IN" altLang="en-US" sz="2400" dirty="0" smtClean="0">
              <a:ea typeface="SimSun" panose="02010600030101010101" pitchFamily="2" charset="-122"/>
            </a:endParaRPr>
          </a:p>
          <a:p>
            <a:pPr marL="0" indent="0" algn="just" eaLnBrk="1" hangingPunct="1">
              <a:buNone/>
            </a:pPr>
            <a:r>
              <a:rPr lang="en-IN" altLang="en-US" sz="2400" dirty="0" smtClean="0">
                <a:ea typeface="SimSun" panose="02010600030101010101" pitchFamily="2" charset="-122"/>
              </a:rPr>
              <a:t>Class Characteristics: The elements, or qualities of writing that situate a person within a group of writers or that give a written communication a group identity. These are general characteristics that are shared with other systems.</a:t>
            </a:r>
            <a:endParaRPr lang="en-IN" altLang="en-US" sz="2400" dirty="0" smtClean="0">
              <a:ea typeface="SimSun" panose="02010600030101010101" pitchFamily="2" charset="-122"/>
            </a:endParaRPr>
          </a:p>
          <a:p>
            <a:pPr marL="0" indent="0" algn="just" eaLnBrk="1" hangingPunct="1">
              <a:buNone/>
            </a:pPr>
            <a:endParaRPr lang="en-IN" altLang="en-US" sz="2400" dirty="0" smtClean="0">
              <a:ea typeface="SimSun" panose="02010600030101010101" pitchFamily="2" charset="-122"/>
            </a:endParaRPr>
          </a:p>
          <a:p>
            <a:pPr marL="0" indent="0" algn="just" eaLnBrk="1" hangingPunct="1">
              <a:buNone/>
            </a:pPr>
            <a:r>
              <a:rPr lang="en-IN" altLang="en-US" sz="2400" dirty="0" smtClean="0">
                <a:ea typeface="SimSun" panose="02010600030101010101" pitchFamily="2" charset="-122"/>
              </a:rPr>
              <a:t>Individual Characteristics: Those discriminating elements (writing habits) that serve to differentiate between members within any or all groups.</a:t>
            </a:r>
            <a:endParaRPr lang="en-IN" altLang="en-US" i="1" dirty="0" smtClean="0">
              <a:solidFill>
                <a:schemeClr val="tx1"/>
              </a:solidFill>
              <a:ea typeface="SimSun" panose="02010600030101010101" pitchFamily="2" charset="-122"/>
            </a:endParaRPr>
          </a:p>
          <a:p>
            <a:pPr algn="just" eaLnBrk="1" hangingPunct="1"/>
            <a:endParaRPr lang="en-IN" altLang="en-US" i="1" dirty="0" smtClean="0">
              <a:solidFill>
                <a:schemeClr val="tx1"/>
              </a:solidFill>
              <a:ea typeface="SimSun" panose="02010600030101010101" pitchFamily="2"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HANDWRITING CHARACTERISTICS</a:t>
            </a:r>
            <a:endParaRPr lang="en-IN" sz="3200" u="sng" smtClean="0"/>
          </a:p>
        </p:txBody>
      </p:sp>
      <p:sp>
        <p:nvSpPr>
          <p:cNvPr id="26627" name="Rectangle 3"/>
          <p:cNvSpPr>
            <a:spLocks noGrp="1" noChangeArrowheads="1"/>
          </p:cNvSpPr>
          <p:nvPr>
            <p:ph idx="1"/>
          </p:nvPr>
        </p:nvSpPr>
        <p:spPr/>
        <p:txBody>
          <a:bodyPr>
            <a:normAutofit lnSpcReduction="10000"/>
          </a:bodyPr>
          <a:lstStyle/>
          <a:p>
            <a:pPr marL="0" indent="0" algn="just" eaLnBrk="1" hangingPunct="1">
              <a:buNone/>
            </a:pPr>
            <a:r>
              <a:rPr lang="en-IN" altLang="en-US" sz="2400" dirty="0" smtClean="0">
                <a:ea typeface="SimSun" panose="02010600030101010101" pitchFamily="2" charset="-122"/>
              </a:rPr>
              <a:t>Huber &amp; </a:t>
            </a:r>
            <a:r>
              <a:rPr lang="en-IN" altLang="en-US" sz="2400" dirty="0" err="1" smtClean="0">
                <a:ea typeface="SimSun" panose="02010600030101010101" pitchFamily="2" charset="-122"/>
              </a:rPr>
              <a:t>Headrick</a:t>
            </a:r>
            <a:r>
              <a:rPr lang="en-IN" altLang="en-US" sz="2400" dirty="0" smtClean="0">
                <a:ea typeface="SimSun" panose="02010600030101010101" pitchFamily="2" charset="-122"/>
              </a:rPr>
              <a:t> segregated the discriminating elements of writing (or handwriting characteristics or writing habits) into two principal categories:</a:t>
            </a:r>
            <a:endParaRPr lang="en-IN" altLang="en-US" sz="2400" dirty="0" smtClean="0">
              <a:ea typeface="SimSun" panose="02010600030101010101" pitchFamily="2" charset="-122"/>
            </a:endParaRPr>
          </a:p>
          <a:p>
            <a:pPr marL="0" indent="0" algn="just" eaLnBrk="1" hangingPunct="1">
              <a:buNone/>
            </a:pPr>
            <a:endParaRPr lang="en-IN" altLang="en-US" sz="2400" dirty="0" smtClean="0">
              <a:ea typeface="SimSun" panose="02010600030101010101" pitchFamily="2" charset="-122"/>
            </a:endParaRPr>
          </a:p>
          <a:p>
            <a:pPr marL="0" indent="0" algn="just" eaLnBrk="1" hangingPunct="1">
              <a:buNone/>
            </a:pPr>
            <a:r>
              <a:rPr lang="en-IN" altLang="en-US" sz="2400" b="1" i="1" dirty="0" smtClean="0">
                <a:solidFill>
                  <a:schemeClr val="tx1"/>
                </a:solidFill>
                <a:ea typeface="SimSun" panose="02010600030101010101" pitchFamily="2" charset="-122"/>
              </a:rPr>
              <a:t>Elements of Style</a:t>
            </a:r>
            <a:r>
              <a:rPr lang="en-IN" altLang="en-US" sz="2400" dirty="0" smtClean="0">
                <a:solidFill>
                  <a:schemeClr val="tx1"/>
                </a:solidFill>
                <a:ea typeface="SimSun" panose="02010600030101010101" pitchFamily="2" charset="-122"/>
              </a:rPr>
              <a:t>: Arrangement, Class of Allograph, Connections, Design &amp; Construction of </a:t>
            </a:r>
            <a:r>
              <a:rPr lang="en-IN" altLang="en-US" sz="2400" dirty="0" err="1" smtClean="0">
                <a:solidFill>
                  <a:schemeClr val="tx1"/>
                </a:solidFill>
                <a:ea typeface="SimSun" panose="02010600030101010101" pitchFamily="2" charset="-122"/>
              </a:rPr>
              <a:t>Allographs</a:t>
            </a:r>
            <a:r>
              <a:rPr lang="en-IN" altLang="en-US" sz="2400" dirty="0" smtClean="0">
                <a:solidFill>
                  <a:schemeClr val="tx1"/>
                </a:solidFill>
                <a:ea typeface="SimSun" panose="02010600030101010101" pitchFamily="2" charset="-122"/>
              </a:rPr>
              <a:t>, Dimensions, Slant, Spacing.</a:t>
            </a:r>
            <a:endParaRPr lang="en-IN" altLang="en-US" sz="2400" dirty="0" smtClean="0">
              <a:solidFill>
                <a:schemeClr val="tx1"/>
              </a:solidFill>
              <a:ea typeface="SimSun" panose="02010600030101010101" pitchFamily="2" charset="-122"/>
            </a:endParaRPr>
          </a:p>
          <a:p>
            <a:pPr marL="0" indent="0" algn="just" eaLnBrk="1" hangingPunct="1">
              <a:buNone/>
            </a:pPr>
            <a:endParaRPr lang="en-IN" altLang="en-US" i="1" dirty="0" smtClean="0">
              <a:solidFill>
                <a:schemeClr val="tx1"/>
              </a:solidFill>
              <a:ea typeface="SimSun" panose="02010600030101010101" pitchFamily="2" charset="-122"/>
            </a:endParaRPr>
          </a:p>
          <a:p>
            <a:pPr marL="0" indent="0" algn="just" eaLnBrk="1" hangingPunct="1">
              <a:buNone/>
            </a:pPr>
            <a:r>
              <a:rPr lang="en-IN" altLang="en-US" sz="2400" b="1" i="1" dirty="0" smtClean="0">
                <a:solidFill>
                  <a:schemeClr val="tx1"/>
                </a:solidFill>
                <a:ea typeface="SimSun" panose="02010600030101010101" pitchFamily="2" charset="-122"/>
              </a:rPr>
              <a:t>Elements of Execution</a:t>
            </a:r>
            <a:r>
              <a:rPr lang="en-IN" altLang="en-US" sz="2400" dirty="0" smtClean="0">
                <a:solidFill>
                  <a:schemeClr val="tx1"/>
                </a:solidFill>
                <a:ea typeface="SimSun" panose="02010600030101010101" pitchFamily="2" charset="-122"/>
              </a:rPr>
              <a:t>: Abbreviations, Alignment, Commencements &amp; Terminations, Diacritics &amp; Punctuation, Embellishments, Legibility or Writing Quality, Line Continuity, Line Quality, Pen Control, Writing Movement.</a:t>
            </a:r>
            <a:endParaRPr lang="en-IN" altLang="en-US" i="1" dirty="0" smtClean="0">
              <a:solidFill>
                <a:schemeClr val="tx1"/>
              </a:solidFill>
              <a:ea typeface="SimSun" panose="02010600030101010101" pitchFamily="2" charset="-122"/>
            </a:endParaRPr>
          </a:p>
          <a:p>
            <a:pPr algn="just" eaLnBrk="1" hangingPunct="1"/>
            <a:endParaRPr lang="en-IN" altLang="en-US" i="1" dirty="0" smtClean="0">
              <a:solidFill>
                <a:schemeClr val="tx1"/>
              </a:solidFill>
              <a:ea typeface="SimSun" panose="02010600030101010101" pitchFamily="2"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2"/>
          <p:cNvSpPr>
            <a:spLocks noGrp="1"/>
          </p:cNvSpPr>
          <p:nvPr>
            <p:ph type="title"/>
          </p:nvPr>
        </p:nvSpPr>
        <p:spPr/>
        <p:txBody>
          <a:bodyPr vert="horz" wrap="square" lIns="91440" tIns="45720" rIns="91440" bIns="45720" anchor="ctr" anchorCtr="0">
            <a:normAutofit fontScale="90000"/>
          </a:bodyPr>
          <a:p>
            <a:r>
              <a:t>Instrument</a:t>
            </a:r>
            <a:r>
              <a:rPr lang="en-IN"/>
              <a:t>ion - Forensic Document Examination</a:t>
            </a:r>
            <a:endParaRPr lang="en-IN"/>
          </a:p>
        </p:txBody>
      </p:sp>
      <p:sp>
        <p:nvSpPr>
          <p:cNvPr id="50179" name="Rectangle 3"/>
          <p:cNvSpPr>
            <a:spLocks noGrp="1"/>
          </p:cNvSpPr>
          <p:nvPr>
            <p:ph idx="1"/>
          </p:nvPr>
        </p:nvSpPr>
        <p:spPr/>
        <p:txBody>
          <a:bodyPr vert="horz" wrap="square" lIns="91440" tIns="45720" rIns="91440" bIns="45720" anchor="t" anchorCtr="0"/>
          <a:p>
            <a:pPr>
              <a:lnSpc>
                <a:spcPct val="90000"/>
              </a:lnSpc>
            </a:pPr>
            <a:r>
              <a:t>Hand Magnifiers</a:t>
            </a:r>
          </a:p>
          <a:p>
            <a:pPr>
              <a:lnSpc>
                <a:spcPct val="90000"/>
              </a:lnSpc>
            </a:pPr>
          </a:p>
          <a:p>
            <a:pPr>
              <a:lnSpc>
                <a:spcPct val="90000"/>
              </a:lnSpc>
            </a:pPr>
            <a:r>
              <a:t>Stereo Microscope</a:t>
            </a:r>
          </a:p>
          <a:p>
            <a:pPr>
              <a:lnSpc>
                <a:spcPct val="90000"/>
              </a:lnSpc>
            </a:pPr>
          </a:p>
          <a:p>
            <a:pPr>
              <a:lnSpc>
                <a:spcPct val="90000"/>
              </a:lnSpc>
            </a:pPr>
            <a:r>
              <a:t>Video Spectral Comparator (VSC)</a:t>
            </a:r>
          </a:p>
          <a:p>
            <a:pPr>
              <a:lnSpc>
                <a:spcPct val="90000"/>
              </a:lnSpc>
            </a:pPr>
          </a:p>
          <a:p>
            <a:pPr>
              <a:lnSpc>
                <a:spcPct val="90000"/>
              </a:lnSpc>
            </a:pPr>
            <a:r>
              <a:t>Electrostatic Detection Apparatus (ESDA)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2"/>
          <p:cNvSpPr>
            <a:spLocks noGrp="1"/>
          </p:cNvSpPr>
          <p:nvPr>
            <p:ph type="title"/>
          </p:nvPr>
        </p:nvSpPr>
        <p:spPr/>
        <p:txBody>
          <a:bodyPr vert="horz" wrap="square" lIns="91440" tIns="45720" rIns="91440" bIns="45720" anchor="ctr" anchorCtr="0">
            <a:normAutofit/>
          </a:bodyPr>
          <a:p>
            <a:r>
              <a:rPr lang="en-IN"/>
              <a:t>HAND MAGNIFIER</a:t>
            </a:r>
            <a:endParaRPr lang="en-IN"/>
          </a:p>
        </p:txBody>
      </p:sp>
      <p:sp>
        <p:nvSpPr>
          <p:cNvPr id="50179" name="Rectangle 3"/>
          <p:cNvSpPr>
            <a:spLocks noGrp="1"/>
          </p:cNvSpPr>
          <p:nvPr>
            <p:ph sz="half" idx="1"/>
          </p:nvPr>
        </p:nvSpPr>
        <p:spPr/>
        <p:txBody>
          <a:bodyPr vert="horz" wrap="square" lIns="91440" tIns="45720" rIns="91440" bIns="45720" anchor="t" anchorCtr="0">
            <a:normAutofit lnSpcReduction="20000"/>
          </a:bodyPr>
          <a:p>
            <a:pPr algn="l">
              <a:lnSpc>
                <a:spcPct val="90000"/>
              </a:lnSpc>
            </a:pPr>
            <a:r>
              <a:rPr lang="en-IN" sz="4000"/>
              <a:t>Simple hand held magnifiers, which can enlarge the script from 2 to 10 times (magnification powers of 2x to 10x)</a:t>
            </a:r>
            <a:endParaRPr lang="en-IN" sz="3200"/>
          </a:p>
          <a:p>
            <a:pPr algn="l">
              <a:lnSpc>
                <a:spcPct val="90000"/>
              </a:lnSpc>
            </a:pPr>
            <a:endParaRPr lang="en-IN" sz="3200"/>
          </a:p>
        </p:txBody>
      </p:sp>
      <p:pic>
        <p:nvPicPr>
          <p:cNvPr id="5" name="Content Placeholder 4" descr="hand magnifier"/>
          <p:cNvPicPr>
            <a:picLocks noChangeAspect="1"/>
          </p:cNvPicPr>
          <p:nvPr>
            <p:ph sz="half" idx="2"/>
          </p:nvPr>
        </p:nvPicPr>
        <p:blipFill>
          <a:blip r:embed="rId1"/>
          <a:stretch>
            <a:fillRect/>
          </a:stretch>
        </p:blipFill>
        <p:spPr>
          <a:xfrm>
            <a:off x="4648200" y="1844040"/>
            <a:ext cx="4038600" cy="4038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2"/>
          <p:cNvSpPr>
            <a:spLocks noGrp="1"/>
          </p:cNvSpPr>
          <p:nvPr>
            <p:ph type="title"/>
          </p:nvPr>
        </p:nvSpPr>
        <p:spPr/>
        <p:txBody>
          <a:bodyPr vert="horz" wrap="square" lIns="91440" tIns="45720" rIns="91440" bIns="45720" anchor="ctr" anchorCtr="0">
            <a:normAutofit/>
          </a:bodyPr>
          <a:p>
            <a:r>
              <a:rPr lang="en-IN"/>
              <a:t>STEREO MICROSCOPE</a:t>
            </a:r>
            <a:endParaRPr lang="en-IN"/>
          </a:p>
        </p:txBody>
      </p:sp>
      <p:sp>
        <p:nvSpPr>
          <p:cNvPr id="50179" name="Rectangle 3"/>
          <p:cNvSpPr>
            <a:spLocks noGrp="1"/>
          </p:cNvSpPr>
          <p:nvPr>
            <p:ph sz="half" idx="1"/>
          </p:nvPr>
        </p:nvSpPr>
        <p:spPr/>
        <p:txBody>
          <a:bodyPr vert="horz" wrap="square" lIns="91440" tIns="45720" rIns="91440" bIns="45720" anchor="t" anchorCtr="0"/>
          <a:p>
            <a:pPr>
              <a:lnSpc>
                <a:spcPct val="90000"/>
              </a:lnSpc>
            </a:pPr>
            <a:r>
              <a:rPr lang="en-IN" sz="3200"/>
              <a:t>An optical microscope variant designed for low magnification observation of a sample. Produces a three-dimensional visualisation of the sample being examined.</a:t>
            </a:r>
            <a:endParaRPr lang="en-IN" sz="3200"/>
          </a:p>
          <a:p>
            <a:pPr>
              <a:lnSpc>
                <a:spcPct val="90000"/>
              </a:lnSpc>
            </a:pPr>
            <a:endParaRPr lang="en-IN" sz="3200"/>
          </a:p>
        </p:txBody>
      </p:sp>
      <p:pic>
        <p:nvPicPr>
          <p:cNvPr id="2" name="Content Placeholder 1" descr="XM421B"/>
          <p:cNvPicPr>
            <a:picLocks noChangeAspect="1"/>
          </p:cNvPicPr>
          <p:nvPr>
            <p:ph sz="half" idx="2"/>
          </p:nvPr>
        </p:nvPicPr>
        <p:blipFill>
          <a:blip r:embed="rId1"/>
          <a:stretch>
            <a:fillRect/>
          </a:stretch>
        </p:blipFill>
        <p:spPr>
          <a:xfrm>
            <a:off x="4862195" y="1600200"/>
            <a:ext cx="3609340" cy="45262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zh-CN" smtClean="0">
                <a:ea typeface="SimSun" panose="02010600030101010101" pitchFamily="2" charset="-122"/>
              </a:rPr>
              <a:t>DOCUMENT - Definition</a:t>
            </a:r>
            <a:endParaRPr lang="en-IN" smtClean="0"/>
          </a:p>
        </p:txBody>
      </p:sp>
      <p:sp>
        <p:nvSpPr>
          <p:cNvPr id="26627" name="Rectangle 3"/>
          <p:cNvSpPr>
            <a:spLocks noGrp="1" noChangeArrowheads="1"/>
          </p:cNvSpPr>
          <p:nvPr>
            <p:ph idx="1"/>
          </p:nvPr>
        </p:nvSpPr>
        <p:spPr/>
        <p:txBody>
          <a:bodyPr/>
          <a:lstStyle/>
          <a:p>
            <a:pPr eaLnBrk="1" hangingPunct="1"/>
            <a:r>
              <a:rPr lang="en-US" altLang="zh-CN" smtClean="0">
                <a:ea typeface="SimSun" panose="02010600030101010101" pitchFamily="2" charset="-122"/>
              </a:rPr>
              <a:t>The word ‘</a:t>
            </a:r>
            <a:r>
              <a:rPr lang="en-US" altLang="zh-CN" smtClean="0">
                <a:solidFill>
                  <a:schemeClr val="accent2"/>
                </a:solidFill>
                <a:ea typeface="SimSun" panose="02010600030101010101" pitchFamily="2" charset="-122"/>
              </a:rPr>
              <a:t>Document</a:t>
            </a:r>
            <a:r>
              <a:rPr lang="en-US" altLang="zh-CN" smtClean="0">
                <a:ea typeface="SimSun" panose="02010600030101010101" pitchFamily="2" charset="-122"/>
              </a:rPr>
              <a:t>’ denotes any matter expressed or described upon any substance by means of letters, figures or marks or by more than one of those means, intended to be used, or which may be used, as evidence of that matter.</a:t>
            </a:r>
            <a:endParaRPr lang="en-US" altLang="zh-CN" smtClean="0">
              <a:ea typeface="SimSun" panose="02010600030101010101" pitchFamily="2" charset="-122"/>
            </a:endParaRPr>
          </a:p>
          <a:p>
            <a:pPr eaLnBrk="1" hangingPunct="1">
              <a:buFont typeface="Wingdings" panose="05000000000000000000" pitchFamily="2" charset="2"/>
              <a:buNone/>
            </a:pPr>
            <a:r>
              <a:rPr lang="en-US" altLang="zh-CN" smtClean="0">
                <a:ea typeface="SimSun" panose="02010600030101010101" pitchFamily="2" charset="-122"/>
              </a:rPr>
              <a:t>           </a:t>
            </a:r>
            <a:r>
              <a:rPr lang="en-US" altLang="zh-CN" sz="1900" smtClean="0">
                <a:ea typeface="SimSun" panose="02010600030101010101" pitchFamily="2" charset="-122"/>
              </a:rPr>
              <a:t>-</a:t>
            </a:r>
            <a:r>
              <a:rPr lang="en-US" altLang="zh-CN" sz="1900" smtClean="0">
                <a:solidFill>
                  <a:srgbClr val="FF0000"/>
                </a:solidFill>
                <a:ea typeface="SimSun" panose="02010600030101010101" pitchFamily="2" charset="-122"/>
              </a:rPr>
              <a:t>  Section 29 of I.P.C. &amp; Section 3 of Indian Evidence Act.</a:t>
            </a:r>
            <a:endParaRPr lang="en-IN" sz="1900" smtClean="0">
              <a:solidFill>
                <a:srgbClr val="FF0000"/>
              </a:solidFill>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8229600" cy="865505"/>
          </a:xfrm>
        </p:spPr>
        <p:txBody>
          <a:bodyPr>
            <a:normAutofit/>
          </a:bodyPr>
          <a:lstStyle/>
          <a:p>
            <a:r>
              <a:rPr lang="en-US" sz="3000" b="1" dirty="0" smtClean="0"/>
              <a:t>VIDEO SPECTRAL COMPARATOR</a:t>
            </a:r>
            <a:r>
              <a:rPr lang="en-IN" altLang="en-US" sz="3000" b="1" dirty="0" smtClean="0"/>
              <a:t> (VSC)</a:t>
            </a:r>
            <a:endParaRPr lang="en-IN" altLang="en-US" sz="3000" b="1" dirty="0" smtClean="0"/>
          </a:p>
        </p:txBody>
      </p:sp>
      <p:sp>
        <p:nvSpPr>
          <p:cNvPr id="3" name="Content Placeholder 2"/>
          <p:cNvSpPr>
            <a:spLocks noGrp="1"/>
          </p:cNvSpPr>
          <p:nvPr>
            <p:ph idx="1"/>
          </p:nvPr>
        </p:nvSpPr>
        <p:spPr>
          <a:xfrm>
            <a:off x="105410" y="1141095"/>
            <a:ext cx="8932545" cy="5265420"/>
          </a:xfrm>
        </p:spPr>
        <p:txBody>
          <a:bodyPr>
            <a:normAutofit/>
          </a:bodyPr>
          <a:lstStyle/>
          <a:p>
            <a:endParaRPr lang="en-IN" sz="3600" dirty="0" smtClean="0"/>
          </a:p>
          <a:p>
            <a:r>
              <a:rPr lang="en-US" sz="3600" dirty="0" smtClean="0"/>
              <a:t> It </a:t>
            </a:r>
            <a:r>
              <a:rPr lang="en-IN" sz="3600" dirty="0" smtClean="0"/>
              <a:t>is a </a:t>
            </a:r>
            <a:r>
              <a:rPr lang="en-IN" sz="3600" b="1" dirty="0" smtClean="0"/>
              <a:t>imaging device </a:t>
            </a:r>
            <a:r>
              <a:rPr lang="en-IN" sz="3600" dirty="0" smtClean="0"/>
              <a:t>that allows an examiner to magnify the document, </a:t>
            </a:r>
            <a:r>
              <a:rPr lang="en-IN" sz="3600" dirty="0" err="1" smtClean="0"/>
              <a:t>analyze</a:t>
            </a:r>
            <a:r>
              <a:rPr lang="en-IN" sz="3600" dirty="0" smtClean="0"/>
              <a:t> inks, visualize hidden security features and reveal alterations on a document.</a:t>
            </a:r>
            <a:endParaRPr lang="en-IN" sz="2000" dirty="0"/>
          </a:p>
          <a:p>
            <a:endParaRPr lang="en-IN" sz="1800" dirty="0"/>
          </a:p>
          <a:p>
            <a:endParaRPr lang="en-IN" sz="1800" dirty="0"/>
          </a:p>
        </p:txBody>
      </p:sp>
      <p:pic>
        <p:nvPicPr>
          <p:cNvPr id="60" name="Picture 5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987702" y="4149387"/>
            <a:ext cx="2945738" cy="1688234"/>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2"/>
          <p:cNvSpPr>
            <a:spLocks noGrp="1"/>
          </p:cNvSpPr>
          <p:nvPr>
            <p:ph type="title"/>
          </p:nvPr>
        </p:nvSpPr>
        <p:spPr/>
        <p:txBody>
          <a:bodyPr vert="horz" wrap="square" lIns="91440" tIns="45720" rIns="91440" bIns="45720" anchor="ctr" anchorCtr="0">
            <a:normAutofit fontScale="90000"/>
          </a:bodyPr>
          <a:p>
            <a:r>
              <a:rPr lang="en-IN"/>
              <a:t>ELECTRO STATIC DETECTION APPARATUS (ESDA)</a:t>
            </a:r>
            <a:endParaRPr lang="en-IN"/>
          </a:p>
        </p:txBody>
      </p:sp>
      <p:sp>
        <p:nvSpPr>
          <p:cNvPr id="50179" name="Rectangle 3"/>
          <p:cNvSpPr>
            <a:spLocks noGrp="1"/>
          </p:cNvSpPr>
          <p:nvPr>
            <p:ph sz="half" idx="1"/>
          </p:nvPr>
        </p:nvSpPr>
        <p:spPr/>
        <p:txBody>
          <a:bodyPr vert="horz" wrap="square" lIns="91440" tIns="45720" rIns="91440" bIns="45720" anchor="t" anchorCtr="0">
            <a:normAutofit fontScale="70000"/>
          </a:bodyPr>
          <a:p>
            <a:pPr>
              <a:lnSpc>
                <a:spcPct val="90000"/>
              </a:lnSpc>
            </a:pPr>
            <a:r>
              <a:rPr sz="3430">
                <a:latin typeface="Tahoma" panose="020B0604030504040204" pitchFamily="34" charset="0"/>
                <a:sym typeface="+mn-ea"/>
              </a:rPr>
              <a:t>An Electro Static Detection Apparatus</a:t>
            </a:r>
            <a:r>
              <a:rPr lang="en-IN" sz="3430">
                <a:latin typeface="Tahoma" panose="020B0604030504040204" pitchFamily="34" charset="0"/>
                <a:sym typeface="+mn-ea"/>
              </a:rPr>
              <a:t> (ESDA)</a:t>
            </a:r>
            <a:r>
              <a:rPr sz="3430">
                <a:latin typeface="Tahoma" panose="020B0604030504040204" pitchFamily="34" charset="0"/>
                <a:sym typeface="+mn-ea"/>
              </a:rPr>
              <a:t> is used to visualize indentations by applying an electrostatic charge to a transparent film. The film is laid across the page in question and once the charge has been applied, black toner is passed across the film and reveals any indentations.</a:t>
            </a:r>
            <a:endParaRPr lang="en-IN" sz="3430"/>
          </a:p>
        </p:txBody>
      </p:sp>
      <p:pic>
        <p:nvPicPr>
          <p:cNvPr id="151556" name="Picture 3" descr="electroStaticDetection.jpg"/>
          <p:cNvPicPr>
            <a:picLocks noChangeAspect="1"/>
          </p:cNvPicPr>
          <p:nvPr>
            <p:ph sz="half" idx="2"/>
          </p:nvPr>
        </p:nvPicPr>
        <p:blipFill>
          <a:blip r:embed="rId1"/>
          <a:srcRect t="1456" r="5844" b="5341"/>
          <a:stretch>
            <a:fillRect/>
          </a:stretch>
        </p:blipFill>
        <p:spPr>
          <a:xfrm>
            <a:off x="4514215" y="1900555"/>
            <a:ext cx="3619500" cy="4176395"/>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p:nvPr>
        </p:nvSpPr>
        <p:spPr/>
        <p:txBody>
          <a:bodyPr vert="horz" wrap="square" lIns="91440" tIns="45720" rIns="91440" bIns="45720" anchor="t" anchorCtr="0"/>
          <a:lstStyle/>
          <a:p>
            <a:pPr eaLnBrk="1" hangingPunct="1"/>
            <a:r>
              <a:rPr lang="en-US" altLang="en-US" dirty="0"/>
              <a:t>Age of Document or Writing</a:t>
            </a:r>
            <a:endParaRPr lang="en-US" altLang="zh-CN" dirty="0">
              <a:ea typeface="SimSun" panose="02010600030101010101" pitchFamily="2" charset="-122"/>
            </a:endParaRPr>
          </a:p>
        </p:txBody>
      </p:sp>
      <p:sp>
        <p:nvSpPr>
          <p:cNvPr id="111619" name="Rectangle 3"/>
          <p:cNvSpPr>
            <a:spLocks noGrp="1"/>
          </p:cNvSpPr>
          <p:nvPr>
            <p:ph idx="1"/>
          </p:nvPr>
        </p:nvSpPr>
        <p:spPr/>
        <p:txBody>
          <a:bodyPr vert="horz" wrap="square" lIns="91440" tIns="45720" rIns="91440" bIns="45720" anchor="t" anchorCtr="0"/>
          <a:lstStyle/>
          <a:p>
            <a:pPr eaLnBrk="1" hangingPunct="1"/>
            <a:r>
              <a:rPr lang="en-IN" altLang="en-US" dirty="0"/>
              <a:t>At present, there is no validated and accepted scientific technique available in Central Forensic Science Laboratory for determining absolute or relative age of writing or ink or document</a:t>
            </a:r>
            <a:r>
              <a:rPr lang="en-US" altLang="en-US" dirty="0"/>
              <a:t>. In view of these, </a:t>
            </a:r>
            <a:r>
              <a:rPr lang="en-US" altLang="en-US" b="1" i="1" dirty="0">
                <a:solidFill>
                  <a:srgbClr val="FF0066"/>
                </a:solidFill>
              </a:rPr>
              <a:t>it is not possible to determine the age of document or writing</a:t>
            </a:r>
            <a:r>
              <a:rPr lang="en-US" altLang="en-US" dirty="0"/>
              <a:t>.</a:t>
            </a:r>
            <a:endParaRPr lang="en-US" altLang="zh-CN" dirty="0">
              <a:ea typeface="SimSun" panose="02010600030101010101" pitchFamily="2" charset="-122"/>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p:nvPr>
        </p:nvSpPr>
        <p:spPr/>
        <p:txBody>
          <a:bodyPr wrap="square" lIns="91440" tIns="45720" rIns="91440" bIns="45720" anchor="t" anchorCtr="0"/>
          <a:lstStyle/>
          <a:p>
            <a:pPr eaLnBrk="1" hangingPunct="1"/>
            <a:r>
              <a:rPr lang="en-US" altLang="en-US" dirty="0"/>
              <a:t>Handling </a:t>
            </a:r>
            <a:r>
              <a:rPr lang="en-IN" altLang="en-US" dirty="0"/>
              <a:t>Disputed </a:t>
            </a:r>
            <a:r>
              <a:rPr lang="en-US" altLang="en-US" dirty="0"/>
              <a:t>Documents</a:t>
            </a:r>
            <a:endParaRPr lang="en-IN" altLang="x-none" dirty="0"/>
          </a:p>
        </p:txBody>
      </p:sp>
      <p:sp>
        <p:nvSpPr>
          <p:cNvPr id="40962" name="Rectangle 3"/>
          <p:cNvSpPr>
            <a:spLocks noGrp="1"/>
          </p:cNvSpPr>
          <p:nvPr>
            <p:ph idx="1"/>
          </p:nvPr>
        </p:nvSpPr>
        <p:spPr/>
        <p:txBody>
          <a:bodyPr wrap="square" lIns="91440" tIns="45720" rIns="91440" bIns="45720" anchor="t" anchorCtr="0"/>
          <a:lstStyle/>
          <a:p>
            <a:pPr algn="just" eaLnBrk="1" hangingPunct="1"/>
            <a:endParaRPr lang="en-US" altLang="en-US" dirty="0"/>
          </a:p>
          <a:p>
            <a:pPr algn="just" eaLnBrk="1" hangingPunct="1"/>
            <a:r>
              <a:rPr lang="en-US" altLang="en-US" dirty="0"/>
              <a:t>Keep the document in a protective envelope preferably transparent one.</a:t>
            </a:r>
            <a:r>
              <a:rPr lang="en-IN" altLang="en-US" dirty="0"/>
              <a:t> Lamination is not advisable.</a:t>
            </a:r>
            <a:endParaRPr lang="en-US" altLang="en-US" dirty="0"/>
          </a:p>
          <a:p>
            <a:pPr algn="just" eaLnBrk="1" hangingPunct="1"/>
            <a:r>
              <a:rPr lang="en-US" altLang="en-US" dirty="0"/>
              <a:t>Don’t handle a disputed document excessively.</a:t>
            </a:r>
            <a:endParaRPr lang="en-US" altLang="en-US" dirty="0"/>
          </a:p>
          <a:p>
            <a:pPr algn="just" eaLnBrk="1" hangingPunct="1"/>
            <a:r>
              <a:rPr lang="en-US" altLang="en-US" dirty="0"/>
              <a:t>It should not be cut, torn, punched, folded or unfolded or mutilated in any way.</a:t>
            </a:r>
            <a:endParaRPr lang="en-IN" altLang="x-none" dirty="0"/>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p:nvPr>
        </p:nvSpPr>
        <p:spPr/>
        <p:txBody>
          <a:bodyPr wrap="square" lIns="91440" tIns="45720" rIns="91440" bIns="45720" anchor="t" anchorCtr="0"/>
          <a:lstStyle/>
          <a:p>
            <a:pPr eaLnBrk="1" hangingPunct="1"/>
            <a:r>
              <a:rPr lang="en-US" altLang="en-US" dirty="0"/>
              <a:t>Handling </a:t>
            </a:r>
            <a:r>
              <a:rPr lang="en-IN" altLang="en-US" dirty="0"/>
              <a:t>Disputed </a:t>
            </a:r>
            <a:r>
              <a:rPr lang="en-US" altLang="en-US" dirty="0"/>
              <a:t>Documents</a:t>
            </a:r>
            <a:endParaRPr lang="en-IN" altLang="x-none" dirty="0"/>
          </a:p>
        </p:txBody>
      </p:sp>
      <p:sp>
        <p:nvSpPr>
          <p:cNvPr id="41986" name="Rectangle 3"/>
          <p:cNvSpPr>
            <a:spLocks noGrp="1"/>
          </p:cNvSpPr>
          <p:nvPr>
            <p:ph idx="1"/>
          </p:nvPr>
        </p:nvSpPr>
        <p:spPr/>
        <p:txBody>
          <a:bodyPr wrap="square" lIns="91440" tIns="45720" rIns="91440" bIns="45720" anchor="t" anchorCtr="0"/>
          <a:lstStyle/>
          <a:p>
            <a:pPr algn="just" eaLnBrk="1" hangingPunct="1"/>
            <a:r>
              <a:rPr lang="en-US" altLang="en-US" sz="2600" dirty="0"/>
              <a:t>It should not be touched with erasure of any kind or pen, pencil in any way in order to point out something on it.</a:t>
            </a:r>
            <a:endParaRPr lang="en-US" altLang="en-US" sz="2600" dirty="0"/>
          </a:p>
          <a:p>
            <a:pPr algn="just" eaLnBrk="1" hangingPunct="1"/>
            <a:r>
              <a:rPr lang="en-US" altLang="en-US" sz="2600" dirty="0"/>
              <a:t>Document should not be exposed to excessive heat, strong light or moisture etc.</a:t>
            </a:r>
            <a:endParaRPr lang="en-US" altLang="en-US" sz="2600" dirty="0"/>
          </a:p>
          <a:p>
            <a:pPr algn="just" eaLnBrk="1" hangingPunct="1"/>
            <a:r>
              <a:rPr lang="en-US" altLang="en-US" sz="2600" dirty="0"/>
              <a:t>The repair of the document should be done with great caution. If pasting of any torn parts is required it should not be done with an opaque material but with transparent adhesive tapes.</a:t>
            </a:r>
            <a:endParaRPr lang="en-IN" altLang="x-none" sz="2600" dirty="0"/>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ctrTitle" idx="4294967295"/>
          </p:nvPr>
        </p:nvSpPr>
        <p:spPr>
          <a:xfrm>
            <a:off x="0" y="152400"/>
            <a:ext cx="9144000" cy="1371600"/>
          </a:xfrm>
        </p:spPr>
        <p:txBody>
          <a:bodyPr anchorCtr="1">
            <a:normAutofit/>
          </a:bodyPr>
          <a:lstStyle/>
          <a:p>
            <a:pPr eaLnBrk="1" hangingPunct="1"/>
            <a:r>
              <a:rPr lang="en-IN" altLang="en-US" sz="4000" smtClean="0">
                <a:solidFill>
                  <a:srgbClr val="FF0000"/>
                </a:solidFill>
              </a:rPr>
              <a:t>F</a:t>
            </a:r>
            <a:r>
              <a:rPr lang="en-US" altLang="en-US" sz="4000" smtClean="0">
                <a:solidFill>
                  <a:srgbClr val="FF0000"/>
                </a:solidFill>
              </a:rPr>
              <a:t>orensic </a:t>
            </a:r>
            <a:r>
              <a:rPr lang="en-IN" altLang="en-US" sz="4000" smtClean="0">
                <a:solidFill>
                  <a:srgbClr val="FF0000"/>
                </a:solidFill>
              </a:rPr>
              <a:t>D</a:t>
            </a:r>
            <a:r>
              <a:rPr lang="en-US" altLang="en-US" sz="4000" smtClean="0">
                <a:solidFill>
                  <a:srgbClr val="FF0000"/>
                </a:solidFill>
              </a:rPr>
              <a:t>ocument </a:t>
            </a:r>
            <a:r>
              <a:rPr lang="en-IN" altLang="en-US" sz="4000" smtClean="0">
                <a:solidFill>
                  <a:srgbClr val="FF0000"/>
                </a:solidFill>
              </a:rPr>
              <a:t>E</a:t>
            </a:r>
            <a:r>
              <a:rPr lang="en-US" altLang="en-US" sz="4000" smtClean="0">
                <a:solidFill>
                  <a:srgbClr val="FF0000"/>
                </a:solidFill>
              </a:rPr>
              <a:t>xamination</a:t>
            </a:r>
            <a:endParaRPr lang="en-US" altLang="en-US" sz="4000" smtClean="0"/>
          </a:p>
        </p:txBody>
      </p:sp>
      <p:sp>
        <p:nvSpPr>
          <p:cNvPr id="8194" name="TextBox 2"/>
          <p:cNvSpPr txBox="1">
            <a:spLocks noChangeArrowheads="1"/>
          </p:cNvSpPr>
          <p:nvPr/>
        </p:nvSpPr>
        <p:spPr bwMode="auto">
          <a:xfrm>
            <a:off x="304800" y="1752600"/>
            <a:ext cx="8382000" cy="3660775"/>
          </a:xfrm>
          <a:prstGeom prst="rect">
            <a:avLst/>
          </a:prstGeom>
          <a:noFill/>
          <a:ln w="9525">
            <a:noFill/>
            <a:miter lim="800000"/>
          </a:ln>
        </p:spPr>
        <p:txBody>
          <a:bodyPr>
            <a:spAutoFit/>
          </a:bodyPr>
          <a:lstStyle/>
          <a:p>
            <a:pPr algn="ctr" eaLnBrk="0" hangingPunct="0"/>
            <a:r>
              <a:rPr lang="en-US" altLang="en-US" sz="2800">
                <a:latin typeface="Tahoma" panose="020B0604030504040204" pitchFamily="34" charset="0"/>
              </a:rPr>
              <a:t>The application of science and analytical techniques to questions concerning documents is termed forensic document examination. The examination of questioned documents consists of the analysis and </a:t>
            </a:r>
            <a:r>
              <a:rPr lang="en-US" altLang="en-US" sz="2800">
                <a:solidFill>
                  <a:srgbClr val="7030A0"/>
                </a:solidFill>
                <a:latin typeface="Tahoma" panose="020B0604030504040204" pitchFamily="34" charset="0"/>
              </a:rPr>
              <a:t>comparison of questioned handwriting and other documentary evidence with known material</a:t>
            </a:r>
            <a:r>
              <a:rPr lang="en-US" altLang="en-US" sz="2800">
                <a:latin typeface="Tahoma" panose="020B0604030504040204" pitchFamily="34" charset="0"/>
              </a:rPr>
              <a:t> in order to establish the authenticity of contested material as well as the </a:t>
            </a:r>
            <a:r>
              <a:rPr lang="en-US" altLang="en-US" sz="2800">
                <a:solidFill>
                  <a:srgbClr val="7030A0"/>
                </a:solidFill>
                <a:latin typeface="Tahoma" panose="020B0604030504040204" pitchFamily="34" charset="0"/>
              </a:rPr>
              <a:t>detection of alterations</a:t>
            </a:r>
            <a:r>
              <a:rPr lang="en-US" altLang="en-US" sz="2800">
                <a:latin typeface="Tahoma" panose="020B0604030504040204" pitchFamily="34" charset="0"/>
              </a:rPr>
              <a:t>.</a:t>
            </a:r>
            <a:r>
              <a:rPr lang="en-US" altLang="en-US" sz="3600">
                <a:latin typeface="Tahoma" panose="020B0604030504040204" pitchFamily="34" charset="0"/>
              </a:rPr>
              <a:t> </a:t>
            </a:r>
            <a:endParaRPr lang="en-US" altLang="en-US" sz="3600">
              <a:latin typeface="Tahoma" panose="020B0604030504040204" pitchFamily="34" charset="0"/>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eaLnBrk="1" hangingPunct="1"/>
            <a:r>
              <a:rPr lang="en-IN" altLang="en-US" sz="2500" b="1" smtClean="0">
                <a:ea typeface="SimSun" panose="02010600030101010101" pitchFamily="2" charset="-122"/>
              </a:rPr>
              <a:t>Scope of Forensic Document Examination</a:t>
            </a:r>
            <a:r>
              <a:rPr lang="en-US" altLang="zh-CN" sz="2500" b="1" smtClean="0">
                <a:ea typeface="SimSun" panose="02010600030101010101" pitchFamily="2" charset="-122"/>
              </a:rPr>
              <a:t> by Document</a:t>
            </a:r>
            <a:r>
              <a:rPr lang="en-IN" altLang="en-US" sz="2500" b="1" smtClean="0">
                <a:ea typeface="SimSun" panose="02010600030101010101" pitchFamily="2" charset="-122"/>
              </a:rPr>
              <a:t>s</a:t>
            </a:r>
            <a:r>
              <a:rPr lang="en-US" altLang="zh-CN" sz="2500" b="1" smtClean="0">
                <a:ea typeface="SimSun" panose="02010600030101010101" pitchFamily="2" charset="-122"/>
              </a:rPr>
              <a:t> Division of CFSL, Hyderabad</a:t>
            </a:r>
            <a:endParaRPr lang="en-IN" sz="2500" b="1" smtClean="0"/>
          </a:p>
        </p:txBody>
      </p:sp>
      <p:sp>
        <p:nvSpPr>
          <p:cNvPr id="28675" name="Rectangle 3"/>
          <p:cNvSpPr>
            <a:spLocks noGrp="1" noChangeArrowheads="1"/>
          </p:cNvSpPr>
          <p:nvPr>
            <p:ph idx="1"/>
          </p:nvPr>
        </p:nvSpPr>
        <p:spPr/>
        <p:txBody>
          <a:bodyPr>
            <a:normAutofit lnSpcReduction="20000"/>
          </a:bodyPr>
          <a:lstStyle/>
          <a:p>
            <a:pPr eaLnBrk="1" hangingPunct="1">
              <a:lnSpc>
                <a:spcPct val="80000"/>
              </a:lnSpc>
              <a:buFont typeface="Wingdings" panose="05000000000000000000" pitchFamily="2" charset="2"/>
              <a:buNone/>
            </a:pPr>
            <a:r>
              <a:rPr lang="en-US" altLang="zh-CN" sz="2100" smtClean="0">
                <a:ea typeface="SimSun" panose="02010600030101010101" pitchFamily="2" charset="-122"/>
              </a:rPr>
              <a:t>    </a:t>
            </a:r>
            <a:endParaRPr lang="en-US" altLang="zh-CN" sz="2100" smtClean="0">
              <a:ea typeface="SimSun" panose="02010600030101010101" pitchFamily="2" charset="-122"/>
            </a:endParaRPr>
          </a:p>
          <a:p>
            <a:pPr eaLnBrk="1" hangingPunct="1">
              <a:lnSpc>
                <a:spcPct val="80000"/>
              </a:lnSpc>
              <a:buFont typeface="Wingdings" panose="05000000000000000000" pitchFamily="2" charset="2"/>
              <a:buNone/>
            </a:pPr>
            <a:r>
              <a:rPr lang="en-US" altLang="zh-CN" sz="2800" smtClean="0">
                <a:ea typeface="SimSun" panose="02010600030101010101" pitchFamily="2" charset="-122"/>
              </a:rPr>
              <a:t>Qualitative Examination of the following Types:</a:t>
            </a:r>
            <a:endParaRPr lang="en-US" altLang="zh-CN" sz="2800" smtClean="0">
              <a:ea typeface="SimSun" panose="02010600030101010101" pitchFamily="2" charset="-122"/>
            </a:endParaRPr>
          </a:p>
          <a:p>
            <a:pPr eaLnBrk="1" hangingPunct="1">
              <a:lnSpc>
                <a:spcPct val="80000"/>
              </a:lnSpc>
            </a:pPr>
            <a:endParaRPr lang="en-US" altLang="zh-CN" sz="2800" smtClean="0">
              <a:ea typeface="SimSun" panose="02010600030101010101" pitchFamily="2" charset="-122"/>
            </a:endParaRPr>
          </a:p>
          <a:p>
            <a:pPr eaLnBrk="1" hangingPunct="1">
              <a:lnSpc>
                <a:spcPct val="80000"/>
              </a:lnSpc>
            </a:pPr>
            <a:r>
              <a:rPr lang="en-US" altLang="zh-CN" sz="2800" smtClean="0">
                <a:ea typeface="SimSun" panose="02010600030101010101" pitchFamily="2" charset="-122"/>
              </a:rPr>
              <a:t>Handwriting Identification and Forgery Detection </a:t>
            </a:r>
            <a:endParaRPr lang="en-US" altLang="zh-CN" sz="2800" smtClean="0">
              <a:ea typeface="SimSun" panose="02010600030101010101" pitchFamily="2" charset="-122"/>
            </a:endParaRPr>
          </a:p>
          <a:p>
            <a:pPr eaLnBrk="1" hangingPunct="1">
              <a:lnSpc>
                <a:spcPct val="80000"/>
              </a:lnSpc>
            </a:pPr>
            <a:r>
              <a:rPr lang="en-IN" altLang="en-US" sz="2800" smtClean="0">
                <a:ea typeface="SimSun" panose="02010600030101010101" pitchFamily="2" charset="-122"/>
              </a:rPr>
              <a:t>Examination of Indentations</a:t>
            </a:r>
            <a:endParaRPr lang="en-IN" altLang="en-US" sz="2800" smtClean="0">
              <a:ea typeface="SimSun" panose="02010600030101010101" pitchFamily="2" charset="-122"/>
            </a:endParaRPr>
          </a:p>
          <a:p>
            <a:pPr eaLnBrk="1" hangingPunct="1">
              <a:lnSpc>
                <a:spcPct val="80000"/>
              </a:lnSpc>
            </a:pPr>
            <a:r>
              <a:rPr lang="en-IN" altLang="en-US" sz="2800" smtClean="0">
                <a:ea typeface="SimSun" panose="02010600030101010101" pitchFamily="2" charset="-122"/>
              </a:rPr>
              <a:t>Examination of Ink &amp; Paper</a:t>
            </a:r>
            <a:endParaRPr lang="en-IN" altLang="en-US" sz="2800" smtClean="0">
              <a:ea typeface="SimSun" panose="02010600030101010101" pitchFamily="2" charset="-122"/>
            </a:endParaRPr>
          </a:p>
          <a:p>
            <a:pPr eaLnBrk="1" hangingPunct="1">
              <a:lnSpc>
                <a:spcPct val="80000"/>
              </a:lnSpc>
            </a:pPr>
            <a:r>
              <a:rPr lang="en-IN" altLang="en-US" sz="2800" smtClean="0">
                <a:ea typeface="SimSun" panose="02010600030101010101" pitchFamily="2" charset="-122"/>
              </a:rPr>
              <a:t>Examination of Torn Documents</a:t>
            </a:r>
            <a:endParaRPr lang="en-IN" altLang="en-US" sz="2800" smtClean="0">
              <a:ea typeface="SimSun" panose="02010600030101010101" pitchFamily="2" charset="-122"/>
            </a:endParaRPr>
          </a:p>
          <a:p>
            <a:pPr eaLnBrk="1" hangingPunct="1">
              <a:lnSpc>
                <a:spcPct val="80000"/>
              </a:lnSpc>
            </a:pPr>
            <a:r>
              <a:rPr lang="en-IN" altLang="en-US" sz="2800" smtClean="0">
                <a:ea typeface="SimSun" panose="02010600030101010101" pitchFamily="2" charset="-122"/>
              </a:rPr>
              <a:t>Examination of Rubber Stamp Impressions &amp; Dry Seal Impressions</a:t>
            </a:r>
            <a:endParaRPr lang="en-US" altLang="zh-CN" sz="2800" smtClean="0">
              <a:ea typeface="SimSun" panose="02010600030101010101" pitchFamily="2" charset="-122"/>
            </a:endParaRPr>
          </a:p>
          <a:p>
            <a:pPr eaLnBrk="1" hangingPunct="1">
              <a:lnSpc>
                <a:spcPct val="80000"/>
              </a:lnSpc>
            </a:pPr>
            <a:r>
              <a:rPr lang="en-IN" altLang="en-US" sz="2800" smtClean="0">
                <a:ea typeface="SimSun" panose="02010600030101010101" pitchFamily="2" charset="-122"/>
              </a:rPr>
              <a:t>Examination of Altered </a:t>
            </a:r>
            <a:r>
              <a:rPr lang="en-US" altLang="zh-CN" sz="2800" smtClean="0">
                <a:ea typeface="SimSun" panose="02010600030101010101" pitchFamily="2" charset="-122"/>
              </a:rPr>
              <a:t>Documents</a:t>
            </a:r>
            <a:endParaRPr lang="en-US" altLang="zh-CN" sz="2800" smtClean="0">
              <a:ea typeface="SimSun" panose="02010600030101010101" pitchFamily="2" charset="-122"/>
            </a:endParaRPr>
          </a:p>
          <a:p>
            <a:pPr eaLnBrk="1" hangingPunct="1">
              <a:lnSpc>
                <a:spcPct val="80000"/>
              </a:lnSpc>
              <a:buFont typeface="Wingdings" panose="05000000000000000000" pitchFamily="2" charset="2"/>
              <a:buNone/>
            </a:pPr>
            <a:r>
              <a:rPr lang="en-US" altLang="zh-CN" sz="2800" smtClean="0">
                <a:ea typeface="SimSun" panose="02010600030101010101" pitchFamily="2" charset="-122"/>
              </a:rPr>
              <a:t>      </a:t>
            </a:r>
            <a:endParaRPr lang="en-US" altLang="zh-CN" sz="2800" smtClean="0">
              <a:ea typeface="SimSun" panose="02010600030101010101" pitchFamily="2" charset="-122"/>
            </a:endParaRPr>
          </a:p>
          <a:p>
            <a:pPr eaLnBrk="1" hangingPunct="1">
              <a:lnSpc>
                <a:spcPct val="80000"/>
              </a:lnSpc>
              <a:buFont typeface="Wingdings" panose="05000000000000000000" pitchFamily="2" charset="2"/>
              <a:buNone/>
            </a:pPr>
            <a:r>
              <a:rPr lang="en-US" altLang="zh-CN" sz="2800" smtClean="0">
                <a:ea typeface="SimSun" panose="02010600030101010101" pitchFamily="2" charset="-122"/>
              </a:rPr>
              <a:t>        (</a:t>
            </a:r>
            <a:r>
              <a:rPr lang="en-US" altLang="zh-CN" sz="2800" smtClean="0">
                <a:solidFill>
                  <a:srgbClr val="FF0066"/>
                </a:solidFill>
                <a:ea typeface="SimSun" panose="02010600030101010101" pitchFamily="2" charset="-122"/>
              </a:rPr>
              <a:t>By employing Non-destructive Techniques</a:t>
            </a:r>
            <a:r>
              <a:rPr lang="en-US" altLang="zh-CN" sz="2800" smtClean="0">
                <a:ea typeface="SimSun" panose="02010600030101010101" pitchFamily="2" charset="-122"/>
              </a:rPr>
              <a:t>)</a:t>
            </a:r>
            <a:endParaRPr lang="en-IN" sz="2800" smtClean="0"/>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IN" altLang="en-US" smtClean="0">
                <a:ea typeface="SimSun" panose="02010600030101010101" pitchFamily="2" charset="-122"/>
              </a:rPr>
              <a:t>INTENDATIONS</a:t>
            </a:r>
            <a:endParaRPr lang="en-IN" altLang="en-US" smtClean="0">
              <a:ea typeface="SimSun" panose="02010600030101010101" pitchFamily="2" charset="-122"/>
            </a:endParaRPr>
          </a:p>
        </p:txBody>
      </p:sp>
      <p:sp>
        <p:nvSpPr>
          <p:cNvPr id="40963" name="Rectangle 3"/>
          <p:cNvSpPr>
            <a:spLocks noGrp="1" noChangeArrowheads="1"/>
          </p:cNvSpPr>
          <p:nvPr>
            <p:ph idx="1"/>
          </p:nvPr>
        </p:nvSpPr>
        <p:spPr/>
        <p:txBody>
          <a:bodyPr/>
          <a:lstStyle/>
          <a:p>
            <a:pPr eaLnBrk="1" hangingPunct="1"/>
            <a:endParaRPr lang="en-US" altLang="zh-CN" smtClean="0">
              <a:ea typeface="SimSun" panose="02010600030101010101" pitchFamily="2" charset="-122"/>
            </a:endParaRPr>
          </a:p>
          <a:p>
            <a:pPr eaLnBrk="1" hangingPunct="1"/>
            <a:r>
              <a:rPr lang="en-IN" altLang="en-US" sz="2400" smtClean="0">
                <a:ea typeface="SimSun" panose="02010600030101010101" pitchFamily="2" charset="-122"/>
              </a:rPr>
              <a:t>Intendations are non-visible images applied to a sheet of paper positioned below the page actually written upon. Impressions from the writing instrument is captured on sheets of paper below the one that contains original writing in the form of grooves.</a:t>
            </a:r>
            <a:endParaRPr lang="en-IN" altLang="en-US" sz="2400" smtClean="0">
              <a:ea typeface="SimSun" panose="02010600030101010101" pitchFamily="2" charset="-122"/>
            </a:endParaRPr>
          </a:p>
          <a:p>
            <a:pPr eaLnBrk="1" hangingPunct="1"/>
            <a:endParaRPr lang="en-IN" altLang="en-US" sz="2400" smtClean="0">
              <a:ea typeface="SimSun" panose="02010600030101010101" pitchFamily="2" charset="-122"/>
            </a:endParaRPr>
          </a:p>
          <a:p>
            <a:pPr eaLnBrk="1" hangingPunct="1"/>
            <a:r>
              <a:rPr lang="en-IN" altLang="en-US" sz="2400" smtClean="0">
                <a:ea typeface="SimSun" panose="02010600030101010101" pitchFamily="2" charset="-122"/>
              </a:rPr>
              <a:t>Recovered using: Oblique (glancing) light examination or ESDA</a:t>
            </a:r>
            <a:endParaRPr lang="en-IN" altLang="en-US" sz="2400" smtClean="0">
              <a:ea typeface="SimSun" panose="02010600030101010101" pitchFamily="2" charset="-122"/>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IN" altLang="en-US" smtClean="0">
                <a:ea typeface="SimSun" panose="02010600030101010101" pitchFamily="2" charset="-122"/>
              </a:rPr>
              <a:t>Examination of INK &amp; PAPER</a:t>
            </a:r>
            <a:endParaRPr lang="en-IN" altLang="en-US" smtClean="0">
              <a:ea typeface="SimSun" panose="02010600030101010101" pitchFamily="2" charset="-122"/>
            </a:endParaRPr>
          </a:p>
        </p:txBody>
      </p:sp>
      <p:sp>
        <p:nvSpPr>
          <p:cNvPr id="40963" name="Rectangle 3"/>
          <p:cNvSpPr>
            <a:spLocks noGrp="1" noChangeArrowheads="1"/>
          </p:cNvSpPr>
          <p:nvPr>
            <p:ph idx="1"/>
          </p:nvPr>
        </p:nvSpPr>
        <p:spPr/>
        <p:txBody>
          <a:bodyPr/>
          <a:lstStyle/>
          <a:p>
            <a:pPr eaLnBrk="1" hangingPunct="1"/>
            <a:endParaRPr lang="en-US" altLang="zh-CN" smtClean="0">
              <a:ea typeface="SimSun" panose="02010600030101010101" pitchFamily="2" charset="-122"/>
            </a:endParaRPr>
          </a:p>
          <a:p>
            <a:pPr eaLnBrk="1" hangingPunct="1"/>
            <a:endParaRPr lang="en-IN" altLang="en-US" sz="2400" smtClean="0">
              <a:ea typeface="SimSun" panose="02010600030101010101" pitchFamily="2" charset="-122"/>
            </a:endParaRPr>
          </a:p>
          <a:p>
            <a:pPr eaLnBrk="1" hangingPunct="1"/>
            <a:r>
              <a:rPr lang="en-IN" altLang="en-US" sz="2400" smtClean="0">
                <a:ea typeface="SimSun" panose="02010600030101010101" pitchFamily="2" charset="-122"/>
              </a:rPr>
              <a:t>Non-destructive examination of Ink and Paper</a:t>
            </a:r>
            <a:endParaRPr lang="en-IN" altLang="en-US" sz="2400" smtClean="0">
              <a:ea typeface="SimSun" panose="02010600030101010101" pitchFamily="2" charset="-122"/>
            </a:endParaRPr>
          </a:p>
          <a:p>
            <a:pPr eaLnBrk="1" hangingPunct="1"/>
            <a:endParaRPr lang="en-IN" altLang="en-US" sz="2400" smtClean="0">
              <a:ea typeface="SimSun" panose="02010600030101010101" pitchFamily="2" charset="-122"/>
            </a:endParaRPr>
          </a:p>
          <a:p>
            <a:pPr eaLnBrk="1" hangingPunct="1"/>
            <a:endParaRPr lang="en-IN" altLang="en-US" sz="2400" smtClean="0">
              <a:ea typeface="SimSun" panose="02010600030101010101" pitchFamily="2" charset="-122"/>
            </a:endParaRPr>
          </a:p>
          <a:p>
            <a:pPr eaLnBrk="1" hangingPunct="1"/>
            <a:r>
              <a:rPr lang="en-IN" altLang="en-US" sz="2400" smtClean="0">
                <a:ea typeface="SimSun" panose="02010600030101010101" pitchFamily="2" charset="-122"/>
              </a:rPr>
              <a:t>Examination under various light conditions</a:t>
            </a:r>
            <a:endParaRPr lang="en-IN" altLang="en-US" sz="2400" smtClean="0">
              <a:ea typeface="SimSun" panose="02010600030101010101" pitchFamily="2" charset="-122"/>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a:bodyPr>
          <a:lstStyle/>
          <a:p>
            <a:pPr eaLnBrk="1" hangingPunct="1"/>
            <a:r>
              <a:rPr lang="en-IN" altLang="en-US" sz="3800" smtClean="0">
                <a:ea typeface="SimSun" panose="02010600030101010101" pitchFamily="2" charset="-122"/>
              </a:rPr>
              <a:t>Examination of TORN DOCUMENTS</a:t>
            </a:r>
            <a:endParaRPr lang="en-IN" altLang="en-US" sz="3800" smtClean="0">
              <a:ea typeface="SimSun" panose="02010600030101010101" pitchFamily="2" charset="-122"/>
            </a:endParaRPr>
          </a:p>
        </p:txBody>
      </p:sp>
      <p:sp>
        <p:nvSpPr>
          <p:cNvPr id="57347" name="Rectangle 3"/>
          <p:cNvSpPr>
            <a:spLocks noGrp="1" noChangeArrowheads="1"/>
          </p:cNvSpPr>
          <p:nvPr>
            <p:ph idx="1"/>
          </p:nvPr>
        </p:nvSpPr>
        <p:spPr/>
        <p:txBody>
          <a:bodyPr/>
          <a:lstStyle/>
          <a:p>
            <a:pPr eaLnBrk="1" hangingPunct="1"/>
            <a:endParaRPr lang="en-US" altLang="zh-CN" smtClean="0">
              <a:ea typeface="SimSun" panose="02010600030101010101" pitchFamily="2" charset="-122"/>
            </a:endParaRPr>
          </a:p>
          <a:p>
            <a:pPr eaLnBrk="1" hangingPunct="1">
              <a:buFont typeface="Wingdings" panose="05000000000000000000" pitchFamily="2" charset="2"/>
              <a:buNone/>
            </a:pPr>
            <a:endParaRPr lang="en-US" altLang="zh-CN" smtClean="0">
              <a:ea typeface="SimSun" panose="02010600030101010101" pitchFamily="2" charset="-122"/>
            </a:endParaRPr>
          </a:p>
          <a:p>
            <a:pPr eaLnBrk="1" hangingPunct="1">
              <a:buFont typeface="Wingdings" panose="05000000000000000000" pitchFamily="2" charset="2"/>
              <a:buNone/>
            </a:pPr>
            <a:endParaRPr lang="en-US" altLang="zh-CN" smtClean="0">
              <a:ea typeface="SimSun" panose="02010600030101010101" pitchFamily="2" charset="-122"/>
            </a:endParaRPr>
          </a:p>
          <a:p>
            <a:pPr eaLnBrk="1" hangingPunct="1"/>
            <a:r>
              <a:rPr lang="en-US" altLang="zh-CN" smtClean="0">
                <a:ea typeface="SimSun" panose="02010600030101010101" pitchFamily="2" charset="-122"/>
              </a:rPr>
              <a:t>To determine whether the paper samples originate from a single piece or not.</a:t>
            </a:r>
            <a:endParaRPr lang="en-US" altLang="zh-CN" smtClean="0">
              <a:ea typeface="SimSun" panose="02010600030101010101" pitchFamily="2" charset="-122"/>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nchor="t"/>
          <a:lstStyle/>
          <a:p>
            <a:pPr eaLnBrk="1" hangingPunct="1"/>
            <a:r>
              <a:rPr lang="en-US" altLang="en-US" smtClean="0"/>
              <a:t>Handwriting Identification</a:t>
            </a:r>
            <a:endParaRPr lang="en-US" altLang="zh-CN" smtClean="0">
              <a:ea typeface="SimSun" panose="02010600030101010101" pitchFamily="2" charset="-122"/>
            </a:endParaRPr>
          </a:p>
        </p:txBody>
      </p:sp>
      <p:sp>
        <p:nvSpPr>
          <p:cNvPr id="20482" name="Rectangle 3"/>
          <p:cNvSpPr>
            <a:spLocks noGrp="1" noChangeArrowheads="1"/>
          </p:cNvSpPr>
          <p:nvPr>
            <p:ph sz="half" idx="1"/>
          </p:nvPr>
        </p:nvSpPr>
        <p:spPr/>
        <p:txBody>
          <a:bodyPr/>
          <a:lstStyle/>
          <a:p>
            <a:pPr eaLnBrk="1" hangingPunct="1"/>
            <a:r>
              <a:rPr lang="en-US" altLang="en-US" sz="2800" smtClean="0"/>
              <a:t>A discriminatory process that derives from the </a:t>
            </a:r>
            <a:r>
              <a:rPr lang="en-US" altLang="en-US" sz="2800" smtClean="0">
                <a:solidFill>
                  <a:srgbClr val="FF0000"/>
                </a:solidFill>
              </a:rPr>
              <a:t>comparison of writing habits</a:t>
            </a:r>
            <a:r>
              <a:rPr lang="en-US" altLang="en-US" sz="2800" smtClean="0"/>
              <a:t>, and an evaluation of the significance of their similarities or differences.</a:t>
            </a:r>
            <a:endParaRPr lang="en-US" altLang="en-US" sz="2800" smtClean="0"/>
          </a:p>
          <a:p>
            <a:pPr eaLnBrk="1" hangingPunct="1"/>
            <a:r>
              <a:rPr lang="en-US" altLang="en-US" sz="2800" u="sng" smtClean="0"/>
              <a:t>A</a:t>
            </a:r>
            <a:r>
              <a:rPr lang="en-US" altLang="en-US" sz="2800" smtClean="0"/>
              <a:t>nalysis</a:t>
            </a:r>
            <a:endParaRPr lang="en-US" altLang="en-US" sz="2800" smtClean="0"/>
          </a:p>
          <a:p>
            <a:pPr eaLnBrk="1" hangingPunct="1"/>
            <a:r>
              <a:rPr lang="en-US" altLang="en-US" sz="2800" u="sng" smtClean="0"/>
              <a:t>C</a:t>
            </a:r>
            <a:r>
              <a:rPr lang="en-US" altLang="en-US" sz="2800" smtClean="0"/>
              <a:t>omparison</a:t>
            </a:r>
            <a:endParaRPr lang="en-US" altLang="en-US" sz="2800" smtClean="0"/>
          </a:p>
          <a:p>
            <a:pPr eaLnBrk="1" hangingPunct="1"/>
            <a:r>
              <a:rPr lang="en-US" altLang="en-US" sz="2800" u="sng" smtClean="0"/>
              <a:t>E</a:t>
            </a:r>
            <a:r>
              <a:rPr lang="en-US" altLang="en-US" sz="2800" smtClean="0"/>
              <a:t>valuation</a:t>
            </a:r>
            <a:r>
              <a:rPr lang="en-IN" altLang="en-US" sz="2800" smtClean="0"/>
              <a:t> </a:t>
            </a:r>
            <a:endParaRPr lang="en-IN" altLang="en-US" sz="2800" smtClean="0">
              <a:ea typeface="SimSun" panose="02010600030101010101" pitchFamily="2" charset="-122"/>
            </a:endParaRPr>
          </a:p>
        </p:txBody>
      </p:sp>
      <p:sp>
        <p:nvSpPr>
          <p:cNvPr id="2" name="Slide Number Placeholder 1"/>
          <p:cNvSpPr>
            <a:spLocks noGrp="1"/>
          </p:cNvSpPr>
          <p:nvPr>
            <p:ph type="sldNum" sz="quarter" idx="12"/>
          </p:nvPr>
        </p:nvSpPr>
        <p:spPr/>
        <p:txBody>
          <a:bodyPr/>
          <a:lstStyle/>
          <a:p>
            <a:fld id="{B05232BA-ADD4-4BC3-A226-83F3C56D456C}" type="slidenum">
              <a:rPr lang="en-US" smtClean="0"/>
            </a:fld>
            <a:endParaRPr lang="en-US"/>
          </a:p>
        </p:txBody>
      </p:sp>
      <p:pic>
        <p:nvPicPr>
          <p:cNvPr id="3" name="Content Placeholder 2" descr="bh-32-08q"/>
          <p:cNvPicPr>
            <a:picLocks noChangeAspect="1"/>
          </p:cNvPicPr>
          <p:nvPr>
            <p:ph sz="half" idx="2"/>
          </p:nvPr>
        </p:nvPicPr>
        <p:blipFill>
          <a:blip r:embed="rId1"/>
          <a:stretch>
            <a:fillRect/>
          </a:stretch>
        </p:blipFill>
        <p:spPr>
          <a:xfrm>
            <a:off x="4572000" y="1628775"/>
            <a:ext cx="4038600" cy="1927860"/>
          </a:xfrm>
          <a:prstGeom prst="rect">
            <a:avLst/>
          </a:prstGeom>
        </p:spPr>
      </p:pic>
      <p:pic>
        <p:nvPicPr>
          <p:cNvPr id="5" name="Picture 4" descr="BH-32-08sp"/>
          <p:cNvPicPr>
            <a:picLocks noChangeAspect="1"/>
          </p:cNvPicPr>
          <p:nvPr/>
        </p:nvPicPr>
        <p:blipFill>
          <a:blip r:embed="rId2"/>
          <a:stretch>
            <a:fillRect/>
          </a:stretch>
        </p:blipFill>
        <p:spPr>
          <a:xfrm>
            <a:off x="4572000" y="3543935"/>
            <a:ext cx="4038600" cy="31775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IN" sz="3200" u="sng" smtClean="0"/>
              <a:t>PRINCIPLES OF HANDWRITING IDENTIFICATION</a:t>
            </a:r>
            <a:endParaRPr lang="en-IN" sz="3200" u="sng" smtClean="0"/>
          </a:p>
        </p:txBody>
      </p:sp>
      <p:sp>
        <p:nvSpPr>
          <p:cNvPr id="26627" name="Rectangle 3"/>
          <p:cNvSpPr>
            <a:spLocks noGrp="1" noChangeArrowheads="1"/>
          </p:cNvSpPr>
          <p:nvPr>
            <p:ph idx="1"/>
          </p:nvPr>
        </p:nvSpPr>
        <p:spPr/>
        <p:txBody>
          <a:bodyPr/>
          <a:lstStyle/>
          <a:p>
            <a:pPr marL="0" indent="0" algn="just" eaLnBrk="1" hangingPunct="1">
              <a:buNone/>
            </a:pPr>
            <a:r>
              <a:rPr lang="en-IN" altLang="en-US" sz="2400" dirty="0" smtClean="0">
                <a:ea typeface="SimSun" panose="02010600030101010101" pitchFamily="2" charset="-122"/>
              </a:rPr>
              <a:t>Principle of Habituation:</a:t>
            </a:r>
            <a:endParaRPr lang="en-IN" altLang="en-US" sz="2400" dirty="0" smtClean="0">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“Writing is an acquired skill that is a complex neuromuscular coordinated activity”</a:t>
            </a:r>
            <a:endParaRPr lang="en-IN" altLang="en-US" sz="2400" i="1" dirty="0" smtClean="0">
              <a:solidFill>
                <a:schemeClr val="tx1"/>
              </a:solidFill>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“The execution of writing is a voluntary act that follows behaviour patterns learned as writing habits”</a:t>
            </a:r>
            <a:endParaRPr lang="en-IN" altLang="en-US" sz="2400" i="1" dirty="0" smtClean="0">
              <a:solidFill>
                <a:schemeClr val="tx1"/>
              </a:solidFill>
              <a:ea typeface="SimSun" panose="02010600030101010101" pitchFamily="2" charset="-122"/>
            </a:endParaRPr>
          </a:p>
          <a:p>
            <a:pPr algn="just" eaLnBrk="1" hangingPunct="1"/>
            <a:endParaRPr lang="en-IN" altLang="en-US" sz="2400" i="1" dirty="0" smtClean="0">
              <a:solidFill>
                <a:schemeClr val="tx1"/>
              </a:solidFill>
              <a:ea typeface="SimSun" panose="02010600030101010101" pitchFamily="2" charset="-122"/>
            </a:endParaRPr>
          </a:p>
          <a:p>
            <a:pPr marL="0" indent="0" algn="just" eaLnBrk="1" hangingPunct="1">
              <a:buNone/>
            </a:pPr>
            <a:r>
              <a:rPr lang="en-IN" altLang="en-US" sz="2400" dirty="0" smtClean="0">
                <a:solidFill>
                  <a:schemeClr val="tx1"/>
                </a:solidFill>
                <a:ea typeface="SimSun" panose="02010600030101010101" pitchFamily="2" charset="-122"/>
              </a:rPr>
              <a:t>Principle of Heterogeneity:</a:t>
            </a:r>
            <a:endParaRPr lang="en-IN" altLang="en-US" sz="2400" dirty="0" smtClean="0">
              <a:solidFill>
                <a:schemeClr val="tx1"/>
              </a:solidFill>
              <a:ea typeface="SimSun" panose="02010600030101010101" pitchFamily="2" charset="-122"/>
            </a:endParaRPr>
          </a:p>
          <a:p>
            <a:pPr algn="just" eaLnBrk="1" hangingPunct="1"/>
            <a:r>
              <a:rPr lang="en-IN" altLang="en-US" sz="2400" i="1" dirty="0" smtClean="0">
                <a:solidFill>
                  <a:schemeClr val="tx1"/>
                </a:solidFill>
                <a:ea typeface="SimSun" panose="02010600030101010101" pitchFamily="2" charset="-122"/>
              </a:rPr>
              <a:t>“As a complex neuromuscular coordinated task, writing is heterogeneous”</a:t>
            </a:r>
            <a:endParaRPr lang="en-IN" altLang="en-US" sz="2400" i="1" dirty="0" smtClean="0">
              <a:solidFill>
                <a:schemeClr val="tx1"/>
              </a:solidFill>
              <a:ea typeface="SimSun" panose="02010600030101010101" pitchFamily="2" charset="-12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6999</Words>
  <Application>WPS Presentation</Application>
  <PresentationFormat>On-screen Show (4:3)</PresentationFormat>
  <Paragraphs>187</Paragraphs>
  <Slides>24</Slides>
  <Notes>7</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24</vt:i4>
      </vt:variant>
    </vt:vector>
  </HeadingPairs>
  <TitlesOfParts>
    <vt:vector size="32" baseType="lpstr">
      <vt:lpstr>Arial</vt:lpstr>
      <vt:lpstr>SimSun</vt:lpstr>
      <vt:lpstr>Wingdings</vt:lpstr>
      <vt:lpstr>Tahoma</vt:lpstr>
      <vt:lpstr>Calibri</vt:lpstr>
      <vt:lpstr>Microsoft YaHei</vt:lpstr>
      <vt:lpstr>Arial Unicode MS</vt:lpstr>
      <vt:lpstr>Office Theme</vt:lpstr>
      <vt:lpstr>Forensic Examination of Documents - Facts &amp; Fundamentals</vt:lpstr>
      <vt:lpstr>DOCUMENT - Definition</vt:lpstr>
      <vt:lpstr>Forensic Document Examination</vt:lpstr>
      <vt:lpstr>Scope of Forensic Document Examination by Documents Division of CFSL, Hyderabad</vt:lpstr>
      <vt:lpstr>INTENDATIONS</vt:lpstr>
      <vt:lpstr>Examination of INK &amp; PAPER</vt:lpstr>
      <vt:lpstr>Examination of TORN DOCUMENTS</vt:lpstr>
      <vt:lpstr>Handwriting Identification</vt:lpstr>
      <vt:lpstr>PRINCIPLES OF HANDWRITING IDENTIFICATION</vt:lpstr>
      <vt:lpstr>PRINCIPLES OF HANDWRITING IDENTIFICATION</vt:lpstr>
      <vt:lpstr>PRINCIPLES OF HANDWRITING IDENTIFICATION</vt:lpstr>
      <vt:lpstr>PRINCIPLES OF HANDWRITING IDENTIFICATION</vt:lpstr>
      <vt:lpstr>PRINCIPLES OF HANDWRITING IDENTIFICATION</vt:lpstr>
      <vt:lpstr>PRINCIPLES OF HANDWRITING IDENTIFICATION</vt:lpstr>
      <vt:lpstr>HANDWRITING CHARACTERISTICS</vt:lpstr>
      <vt:lpstr>HANDWRITING CHARACTERISTICS</vt:lpstr>
      <vt:lpstr>Instrumention - Forensic Document Examination</vt:lpstr>
      <vt:lpstr>HAND MAGNIFIER</vt:lpstr>
      <vt:lpstr>STEREO MICROSCOPE</vt:lpstr>
      <vt:lpstr>VIDEO SPECTRAL COMPARATOR (VSC)</vt:lpstr>
      <vt:lpstr>ELECTRO STATIC DETECTION APPARATUS (ESDA)</vt:lpstr>
      <vt:lpstr>Age of Document or Writing</vt:lpstr>
      <vt:lpstr>Handling Disputed Documents</vt:lpstr>
      <vt:lpstr>Handling Disputed Documents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support</dc:creator>
  <cp:lastModifiedBy>RAJESH</cp:lastModifiedBy>
  <cp:revision>107</cp:revision>
  <dcterms:created xsi:type="dcterms:W3CDTF">2014-01-15T03:57:00Z</dcterms:created>
  <dcterms:modified xsi:type="dcterms:W3CDTF">2022-04-15T12:47:32Z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1033-11.2.0.11074</vt:lpwstr>
  </property>
  <property fmtid="{D5CDD505-2E9C-101B-9397-08002B2CF9AE}" pid="3" name="ICV">
    <vt:lpwstr>3F759BAFAF1B4E629564D3E012B7FDE7</vt:lpwstr>
  </property>
</Properties>
</file>